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10" r:id="rId2"/>
  </p:sldMasterIdLst>
  <p:notesMasterIdLst>
    <p:notesMasterId r:id="rId35"/>
  </p:notesMasterIdLst>
  <p:sldIdLst>
    <p:sldId id="256" r:id="rId3"/>
    <p:sldId id="280" r:id="rId4"/>
    <p:sldId id="281" r:id="rId5"/>
    <p:sldId id="257" r:id="rId6"/>
    <p:sldId id="260" r:id="rId7"/>
    <p:sldId id="261" r:id="rId8"/>
    <p:sldId id="258" r:id="rId9"/>
    <p:sldId id="259" r:id="rId10"/>
    <p:sldId id="262" r:id="rId11"/>
    <p:sldId id="263" r:id="rId12"/>
    <p:sldId id="265" r:id="rId13"/>
    <p:sldId id="264" r:id="rId14"/>
    <p:sldId id="266" r:id="rId15"/>
    <p:sldId id="267" r:id="rId16"/>
    <p:sldId id="270" r:id="rId17"/>
    <p:sldId id="273" r:id="rId18"/>
    <p:sldId id="268" r:id="rId19"/>
    <p:sldId id="282" r:id="rId20"/>
    <p:sldId id="287" r:id="rId21"/>
    <p:sldId id="272" r:id="rId22"/>
    <p:sldId id="283" r:id="rId23"/>
    <p:sldId id="269" r:id="rId24"/>
    <p:sldId id="279" r:id="rId25"/>
    <p:sldId id="284" r:id="rId26"/>
    <p:sldId id="271" r:id="rId27"/>
    <p:sldId id="285" r:id="rId28"/>
    <p:sldId id="286" r:id="rId29"/>
    <p:sldId id="277" r:id="rId30"/>
    <p:sldId id="278" r:id="rId31"/>
    <p:sldId id="274" r:id="rId32"/>
    <p:sldId id="275"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F2D"/>
    <a:srgbClr val="CFDD3D"/>
    <a:srgbClr val="25408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72"/>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3BB1-29EA-4C5F-8338-AC53CC22C316}" type="datetimeFigureOut">
              <a:rPr lang="en-IN" smtClean="0"/>
              <a:t>23-09-2020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F55FD-D282-4276-86D8-F01005C49855}" type="slidenum">
              <a:rPr lang="en-IN" smtClean="0"/>
              <a:t>‹#›</a:t>
            </a:fld>
            <a:endParaRPr lang="en-IN"/>
          </a:p>
        </p:txBody>
      </p:sp>
    </p:spTree>
    <p:extLst>
      <p:ext uri="{BB962C8B-B14F-4D97-AF65-F5344CB8AC3E}">
        <p14:creationId xmlns:p14="http://schemas.microsoft.com/office/powerpoint/2010/main" val="315114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21F55FD-D282-4276-86D8-F01005C49855}" type="slidenum">
              <a:rPr lang="en-IN" smtClean="0"/>
              <a:t>2</a:t>
            </a:fld>
            <a:endParaRPr lang="en-IN"/>
          </a:p>
        </p:txBody>
      </p:sp>
    </p:spTree>
    <p:extLst>
      <p:ext uri="{BB962C8B-B14F-4D97-AF65-F5344CB8AC3E}">
        <p14:creationId xmlns:p14="http://schemas.microsoft.com/office/powerpoint/2010/main" val="22568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21F55FD-D282-4276-86D8-F01005C49855}" type="slidenum">
              <a:rPr lang="en-IN" smtClean="0"/>
              <a:t>5</a:t>
            </a:fld>
            <a:endParaRPr lang="en-IN"/>
          </a:p>
        </p:txBody>
      </p:sp>
    </p:spTree>
    <p:extLst>
      <p:ext uri="{BB962C8B-B14F-4D97-AF65-F5344CB8AC3E}">
        <p14:creationId xmlns:p14="http://schemas.microsoft.com/office/powerpoint/2010/main" val="153515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solidFill>
                  <a:schemeClr val="tx1"/>
                </a:solidFill>
              </a:defRPr>
            </a:lvl1pPr>
          </a:lstStyle>
          <a:p>
            <a:fld id="{877A49B6-E07B-4EC0-971E-C0409266E495}" type="datetime1">
              <a:rPr lang="en-IN" smtClean="0"/>
              <a:t>23-09-2020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392641444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solidFill>
                  <a:schemeClr val="tx1"/>
                </a:solidFill>
              </a:defRPr>
            </a:lvl1pPr>
          </a:lstStyle>
          <a:p>
            <a:fld id="{C4FD2F91-8DBF-4268-93A8-450AB23C58A1}" type="datetime1">
              <a:rPr lang="en-IN" smtClean="0"/>
              <a:t>23-09-2020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74501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solidFill>
                  <a:schemeClr val="tx1"/>
                </a:solidFill>
              </a:defRPr>
            </a:lvl1pPr>
          </a:lstStyle>
          <a:p>
            <a:fld id="{918120BF-0DAF-42D9-A749-57AF696D9C2D}" type="datetime1">
              <a:rPr lang="en-IN" smtClean="0"/>
              <a:t>23-09-2020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86984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2705"/>
            <a:ext cx="11582400" cy="279400"/>
          </a:xfrm>
        </p:spPr>
        <p:txBody>
          <a:bodyPr>
            <a:noAutofit/>
          </a:bodyPr>
          <a:lstStyle>
            <a:lvl1pPr>
              <a:defRPr sz="2400" b="1">
                <a:solidFill>
                  <a:srgbClr val="343299"/>
                </a:solidFill>
                <a:latin typeface="Cambria" panose="02040503050406030204" pitchFamily="18" charset="0"/>
              </a:defRPr>
            </a:lvl1pPr>
          </a:lstStyle>
          <a:p>
            <a:r>
              <a:rPr lang="en-US" smtClean="0"/>
              <a:t>Click to edit Master title style</a:t>
            </a:r>
            <a:endParaRPr lang="en-US" dirty="0"/>
          </a:p>
        </p:txBody>
      </p:sp>
      <p:sp>
        <p:nvSpPr>
          <p:cNvPr id="6" name="Content Placeholder 5"/>
          <p:cNvSpPr>
            <a:spLocks noGrp="1"/>
          </p:cNvSpPr>
          <p:nvPr>
            <p:ph sz="quarter" idx="10" hasCustomPrompt="1"/>
          </p:nvPr>
        </p:nvSpPr>
        <p:spPr>
          <a:xfrm>
            <a:off x="304800" y="607291"/>
            <a:ext cx="11582400" cy="4673600"/>
          </a:xfrm>
          <a:prstGeom prst="rect">
            <a:avLst/>
          </a:prstGeom>
        </p:spPr>
        <p:txBody>
          <a:bodyPr lIns="121917" tIns="60958" rIns="121917" bIns="60958"/>
          <a:lstStyle>
            <a:lvl1pPr>
              <a:buClr>
                <a:srgbClr val="005BAA"/>
              </a:buClr>
              <a:buFont typeface="Wingdings" pitchFamily="2" charset="2"/>
              <a:buChar char="§"/>
              <a:defRPr sz="2400">
                <a:latin typeface="Cambria" panose="02040503050406030204" pitchFamily="18" charset="0"/>
              </a:defRPr>
            </a:lvl1pPr>
            <a:lvl2pPr>
              <a:buClr>
                <a:srgbClr val="14B1E6"/>
              </a:buClr>
              <a:buFont typeface="Wingdings" pitchFamily="2" charset="2"/>
              <a:buChar char="§"/>
              <a:defRPr sz="2100">
                <a:latin typeface="Cambria" panose="02040503050406030204" pitchFamily="18" charset="0"/>
              </a:defRPr>
            </a:lvl2pPr>
            <a:lvl3pPr>
              <a:buClr>
                <a:srgbClr val="FFCC4E"/>
              </a:buClr>
              <a:buFont typeface="Wingdings" pitchFamily="2" charset="2"/>
              <a:buChar char="§"/>
              <a:defRPr sz="1900">
                <a:latin typeface="Cambria" panose="02040503050406030204" pitchFamily="18" charset="0"/>
              </a:defRPr>
            </a:lvl3pPr>
            <a:lvl4pPr>
              <a:buNone/>
              <a:defRPr/>
            </a:lvl4pPr>
          </a:lstStyle>
          <a:p>
            <a:pPr lvl="0"/>
            <a:r>
              <a:rPr lang="en-US" dirty="0"/>
              <a:t>Click to edit text </a:t>
            </a:r>
          </a:p>
          <a:p>
            <a:pPr lvl="1"/>
            <a:r>
              <a:rPr lang="en-US" dirty="0"/>
              <a:t>Second level</a:t>
            </a:r>
          </a:p>
          <a:p>
            <a:pPr lvl="2"/>
            <a:r>
              <a:rPr lang="en-US" dirty="0"/>
              <a:t>Third level</a:t>
            </a:r>
          </a:p>
        </p:txBody>
      </p:sp>
      <p:sp>
        <p:nvSpPr>
          <p:cNvPr id="18" name="TextBox 17">
            <a:extLst>
              <a:ext uri="{FF2B5EF4-FFF2-40B4-BE49-F238E27FC236}">
                <a16:creationId xmlns:a16="http://schemas.microsoft.com/office/drawing/2014/main" xmlns="" id="{D1D18CAB-79FB-42ED-A2BB-54D4FD8706C6}"/>
              </a:ext>
            </a:extLst>
          </p:cNvPr>
          <p:cNvSpPr txBox="1"/>
          <p:nvPr/>
        </p:nvSpPr>
        <p:spPr>
          <a:xfrm>
            <a:off x="10837333" y="6346737"/>
            <a:ext cx="1354667" cy="338550"/>
          </a:xfrm>
          <a:prstGeom prst="rect">
            <a:avLst/>
          </a:prstGeom>
          <a:noFill/>
        </p:spPr>
        <p:txBody>
          <a:bodyPr wrap="square" lIns="121917" tIns="60958" rIns="121917" bIns="60958" rtlCol="0">
            <a:spAutoFit/>
          </a:bodyPr>
          <a:lstStyle/>
          <a:p>
            <a:pPr algn="r"/>
            <a:fld id="{A4852282-1C5A-4EB6-B986-C7FB906A0928}" type="slidenum">
              <a:rPr lang="en-IN" sz="1400">
                <a:solidFill>
                  <a:prstClr val="white"/>
                </a:solidFill>
                <a:latin typeface="Cambria" panose="02040503050406030204" pitchFamily="18" charset="0"/>
              </a:rPr>
              <a:pPr algn="r"/>
              <a:t>‹#›</a:t>
            </a:fld>
            <a:endParaRPr lang="en-IN" sz="1400" dirty="0">
              <a:solidFill>
                <a:prstClr val="white"/>
              </a:solidFill>
              <a:latin typeface="Cambria" panose="02040503050406030204" pitchFamily="18" charset="0"/>
            </a:endParaRPr>
          </a:p>
        </p:txBody>
      </p:sp>
      <p:sp>
        <p:nvSpPr>
          <p:cNvPr id="5" name="TextBox 4">
            <a:extLst>
              <a:ext uri="{FF2B5EF4-FFF2-40B4-BE49-F238E27FC236}">
                <a16:creationId xmlns:a16="http://schemas.microsoft.com/office/drawing/2014/main" xmlns="" id="{D1D18CAB-79FB-42ED-A2BB-54D4FD8706C6}"/>
              </a:ext>
            </a:extLst>
          </p:cNvPr>
          <p:cNvSpPr txBox="1"/>
          <p:nvPr userDrawn="1"/>
        </p:nvSpPr>
        <p:spPr>
          <a:xfrm>
            <a:off x="10837333" y="6346737"/>
            <a:ext cx="1354667" cy="338550"/>
          </a:xfrm>
          <a:prstGeom prst="rect">
            <a:avLst/>
          </a:prstGeom>
          <a:noFill/>
        </p:spPr>
        <p:txBody>
          <a:bodyPr wrap="square" lIns="121917" tIns="60958" rIns="121917" bIns="60958" rtlCol="0">
            <a:spAutoFit/>
          </a:bodyPr>
          <a:lstStyle/>
          <a:p>
            <a:pPr algn="r"/>
            <a:fld id="{A4852282-1C5A-4EB6-B986-C7FB906A0928}" type="slidenum">
              <a:rPr lang="en-IN" sz="1400">
                <a:solidFill>
                  <a:prstClr val="white"/>
                </a:solidFill>
                <a:latin typeface="Cambria" panose="02040503050406030204" pitchFamily="18" charset="0"/>
              </a:rPr>
              <a:pPr algn="r"/>
              <a:t>‹#›</a:t>
            </a:fld>
            <a:endParaRPr lang="en-IN" sz="1400" dirty="0">
              <a:solidFill>
                <a:prstClr val="white"/>
              </a:solidFill>
              <a:latin typeface="Cambria" panose="02040503050406030204" pitchFamily="18" charset="0"/>
            </a:endParaRPr>
          </a:p>
        </p:txBody>
      </p:sp>
    </p:spTree>
    <p:extLst>
      <p:ext uri="{BB962C8B-B14F-4D97-AF65-F5344CB8AC3E}">
        <p14:creationId xmlns:p14="http://schemas.microsoft.com/office/powerpoint/2010/main" val="41094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xmlns=""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xmlns=""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xmlns=""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xmlns=""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xmlns=""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xmlns=""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58365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62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4760280"/>
            <a:ext cx="9144000" cy="1655762"/>
          </a:xfrm>
        </p:spPr>
        <p:txBody>
          <a:bodyPr/>
          <a:lstStyle>
            <a:lvl1pPr marL="0" indent="0" algn="ctr">
              <a:buNone/>
              <a:defRPr sz="24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4" name="Date Placeholder 3"/>
          <p:cNvSpPr>
            <a:spLocks noGrp="1"/>
          </p:cNvSpPr>
          <p:nvPr>
            <p:ph type="dt" sz="half" idx="10"/>
          </p:nvPr>
        </p:nvSpPr>
        <p:spPr/>
        <p:txBody>
          <a:bodyPr/>
          <a:lstStyle/>
          <a:p>
            <a:fld id="{463C1F78-D091-46FD-8548-ECE08C8B337A}" type="datetime1">
              <a:rPr lang="en-IN" smtClean="0"/>
              <a:t>23-09-2020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08065-0415-409E-86EF-E27A2F27A278}" type="slidenum">
              <a:rPr lang="en-IN" smtClean="0"/>
              <a:t>‹#›</a:t>
            </a:fld>
            <a:endParaRPr lang="en-IN"/>
          </a:p>
        </p:txBody>
      </p:sp>
      <p:sp>
        <p:nvSpPr>
          <p:cNvPr id="26" name="Picture Placeholder 38">
            <a:extLst>
              <a:ext uri="{FF2B5EF4-FFF2-40B4-BE49-F238E27FC236}">
                <a16:creationId xmlns:a16="http://schemas.microsoft.com/office/drawing/2014/main" xmlns="" id="{12A714F2-A8EC-40F7-ACFF-A00E1DD10C56}"/>
              </a:ext>
            </a:extLst>
          </p:cNvPr>
          <p:cNvSpPr>
            <a:spLocks noGrp="1"/>
          </p:cNvSpPr>
          <p:nvPr>
            <p:ph type="pic" sz="quarter" idx="13"/>
          </p:nvPr>
        </p:nvSpPr>
        <p:spPr>
          <a:xfrm>
            <a:off x="933150" y="2210700"/>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dirty="0" smtClean="0"/>
              <a:t>Click icon to add picture</a:t>
            </a:r>
            <a:endParaRPr lang="ru-RU" dirty="0"/>
          </a:p>
        </p:txBody>
      </p:sp>
      <p:sp>
        <p:nvSpPr>
          <p:cNvPr id="27" name="Graphic 12">
            <a:extLst>
              <a:ext uri="{FF2B5EF4-FFF2-40B4-BE49-F238E27FC236}">
                <a16:creationId xmlns:a16="http://schemas.microsoft.com/office/drawing/2014/main" xmlns=""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rgbClr val="25408F"/>
          </a:solidFill>
          <a:ln w="12700" cap="flat">
            <a:noFill/>
            <a:prstDash val="solid"/>
            <a:miter/>
          </a:ln>
        </p:spPr>
        <p:txBody>
          <a:bodyPr rtlCol="0" anchor="ctr"/>
          <a:lstStyle/>
          <a:p>
            <a:endParaRPr lang="ru-RU" dirty="0"/>
          </a:p>
        </p:txBody>
      </p:sp>
      <p:sp>
        <p:nvSpPr>
          <p:cNvPr id="28" name="Freeform: Shape 9">
            <a:extLst>
              <a:ext uri="{FF2B5EF4-FFF2-40B4-BE49-F238E27FC236}">
                <a16:creationId xmlns:a16="http://schemas.microsoft.com/office/drawing/2014/main" xmlns=""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rgbClr val="EF7F2D"/>
          </a:solidFill>
          <a:ln w="25400" cap="flat">
            <a:noFill/>
            <a:prstDash val="solid"/>
            <a:miter/>
          </a:ln>
        </p:spPr>
        <p:txBody>
          <a:bodyPr rtlCol="0" anchor="ctr"/>
          <a:lstStyle/>
          <a:p>
            <a:endParaRPr lang="ru-RU" dirty="0"/>
          </a:p>
        </p:txBody>
      </p:sp>
      <p:sp>
        <p:nvSpPr>
          <p:cNvPr id="29" name="Freeform: Shape 8">
            <a:extLst>
              <a:ext uri="{FF2B5EF4-FFF2-40B4-BE49-F238E27FC236}">
                <a16:creationId xmlns:a16="http://schemas.microsoft.com/office/drawing/2014/main" xmlns="" id="{A8FB11AB-3031-47CA-85DD-696856C3C62C}"/>
              </a:ext>
            </a:extLst>
          </p:cNvPr>
          <p:cNvSpPr/>
          <p:nvPr userDrawn="1"/>
        </p:nvSpPr>
        <p:spPr>
          <a:xfrm>
            <a:off x="3912758" y="4513306"/>
            <a:ext cx="8292043" cy="969071"/>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rgbClr val="CFDD3D"/>
          </a:solidFill>
          <a:ln w="25400" cap="flat">
            <a:noFill/>
            <a:prstDash val="solid"/>
            <a:miter/>
          </a:ln>
        </p:spPr>
        <p:txBody>
          <a:bodyPr rtlCol="0" anchor="ctr"/>
          <a:lstStyle/>
          <a:p>
            <a:endParaRPr lang="ru-RU" dirty="0"/>
          </a:p>
        </p:txBody>
      </p:sp>
    </p:spTree>
    <p:extLst>
      <p:ext uri="{BB962C8B-B14F-4D97-AF65-F5344CB8AC3E}">
        <p14:creationId xmlns:p14="http://schemas.microsoft.com/office/powerpoint/2010/main" val="397988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solidFill>
                  <a:schemeClr val="tx1"/>
                </a:solidFill>
              </a:defRPr>
            </a:lvl1pPr>
          </a:lstStyle>
          <a:p>
            <a:fld id="{BED81324-9524-404E-8712-3AA43DD28A1A}" type="datetime1">
              <a:rPr lang="en-IN" smtClean="0"/>
              <a:t>23-09-2020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sz="1400">
                <a:solidFill>
                  <a:schemeClr val="bg1"/>
                </a:solidFill>
              </a:defRPr>
            </a:lvl1pPr>
          </a:lstStyle>
          <a:p>
            <a:fld id="{EC4B3613-E04B-4CFF-9510-9577112C6256}" type="slidenum">
              <a:rPr lang="en-IN" smtClean="0"/>
              <a:pPr/>
              <a:t>‹#›</a:t>
            </a:fld>
            <a:endParaRPr lang="en-IN"/>
          </a:p>
        </p:txBody>
      </p:sp>
    </p:spTree>
    <p:extLst>
      <p:ext uri="{BB962C8B-B14F-4D97-AF65-F5344CB8AC3E}">
        <p14:creationId xmlns:p14="http://schemas.microsoft.com/office/powerpoint/2010/main" val="79854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D9FC66FC-29B1-4B6B-ABAA-DD6B51EC67A5}" type="datetime1">
              <a:rPr lang="en-IN" smtClean="0"/>
              <a:t>23-09-2020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9368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solidFill>
                  <a:schemeClr val="tx1"/>
                </a:solidFill>
              </a:defRPr>
            </a:lvl1pPr>
          </a:lstStyle>
          <a:p>
            <a:fld id="{AB152F3F-D9F4-4A52-A418-836D93E409B1}" type="datetime1">
              <a:rPr lang="en-IN" smtClean="0"/>
              <a:t>23-09-2020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282622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solidFill>
                  <a:schemeClr val="tx1"/>
                </a:solidFill>
              </a:defRPr>
            </a:lvl1pPr>
          </a:lstStyle>
          <a:p>
            <a:fld id="{2E05560F-6FFE-487D-B11B-3CEA07E08385}" type="datetime1">
              <a:rPr lang="en-IN" smtClean="0"/>
              <a:t>23-09-2020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25948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solidFill>
                  <a:schemeClr val="tx1"/>
                </a:solidFill>
              </a:defRPr>
            </a:lvl1pPr>
          </a:lstStyle>
          <a:p>
            <a:fld id="{84344D8B-AB5A-4B0F-94AB-D727F4D7FC72}" type="datetime1">
              <a:rPr lang="en-IN" smtClean="0"/>
              <a:t>23-09-2020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189763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6A097A4D-C1E6-4F61-839F-3FB1B1E2574E}" type="datetime1">
              <a:rPr lang="en-IN" smtClean="0"/>
              <a:t>23-09-2020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418723701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6E7F71AF-FB3B-4CBF-A409-71A39D8AE821}" type="datetime1">
              <a:rPr lang="en-IN" smtClean="0"/>
              <a:t>23-09-2020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33195922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C0785454-05F3-4D95-A8C2-F3859E4B6140}" type="datetime1">
              <a:rPr lang="en-IN" smtClean="0"/>
              <a:t>23-09-2020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C4B3613-E04B-4CFF-9510-9577112C6256}" type="slidenum">
              <a:rPr lang="en-IN" smtClean="0"/>
              <a:t>‹#›</a:t>
            </a:fld>
            <a:endParaRPr lang="en-IN"/>
          </a:p>
        </p:txBody>
      </p:sp>
    </p:spTree>
    <p:extLst>
      <p:ext uri="{BB962C8B-B14F-4D97-AF65-F5344CB8AC3E}">
        <p14:creationId xmlns:p14="http://schemas.microsoft.com/office/powerpoint/2010/main" val="175375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CB9DBAD1-D9E7-4C08-AC0D-FCF3EFD0F4D5}"/>
              </a:ext>
            </a:extLst>
          </p:cNvPr>
          <p:cNvSpPr/>
          <p:nvPr/>
        </p:nvSpPr>
        <p:spPr>
          <a:xfrm>
            <a:off x="7962900" y="967795"/>
            <a:ext cx="4229100" cy="132517"/>
          </a:xfrm>
          <a:prstGeom prst="rect">
            <a:avLst/>
          </a:prstGeom>
          <a:solidFill>
            <a:srgbClr val="156D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46" name="Freeform 45">
            <a:extLst>
              <a:ext uri="{FF2B5EF4-FFF2-40B4-BE49-F238E27FC236}">
                <a16:creationId xmlns:a16="http://schemas.microsoft.com/office/drawing/2014/main" xmlns="" id="{7144282E-182B-40C9-BC95-CDE543E12624}"/>
              </a:ext>
            </a:extLst>
          </p:cNvPr>
          <p:cNvSpPr/>
          <p:nvPr userDrawn="1"/>
        </p:nvSpPr>
        <p:spPr>
          <a:xfrm>
            <a:off x="0" y="-1"/>
            <a:ext cx="8592000" cy="1082338"/>
          </a:xfrm>
          <a:custGeom>
            <a:avLst/>
            <a:gdLst>
              <a:gd name="connsiteX0" fmla="*/ 0 w 8592000"/>
              <a:gd name="connsiteY0" fmla="*/ 0 h 1082338"/>
              <a:gd name="connsiteX1" fmla="*/ 8592000 w 8592000"/>
              <a:gd name="connsiteY1" fmla="*/ 0 h 1082338"/>
              <a:gd name="connsiteX2" fmla="*/ 8082503 w 8592000"/>
              <a:gd name="connsiteY2" fmla="*/ 1082338 h 1082338"/>
              <a:gd name="connsiteX3" fmla="*/ 0 w 8592000"/>
              <a:gd name="connsiteY3" fmla="*/ 1082338 h 1082338"/>
            </a:gdLst>
            <a:ahLst/>
            <a:cxnLst>
              <a:cxn ang="0">
                <a:pos x="connsiteX0" y="connsiteY0"/>
              </a:cxn>
              <a:cxn ang="0">
                <a:pos x="connsiteX1" y="connsiteY1"/>
              </a:cxn>
              <a:cxn ang="0">
                <a:pos x="connsiteX2" y="connsiteY2"/>
              </a:cxn>
              <a:cxn ang="0">
                <a:pos x="connsiteX3" y="connsiteY3"/>
              </a:cxn>
            </a:cxnLst>
            <a:rect l="l" t="t" r="r" b="b"/>
            <a:pathLst>
              <a:path w="8592000" h="1082338">
                <a:moveTo>
                  <a:pt x="0" y="0"/>
                </a:moveTo>
                <a:lnTo>
                  <a:pt x="8592000" y="0"/>
                </a:lnTo>
                <a:lnTo>
                  <a:pt x="8082503" y="1082338"/>
                </a:lnTo>
                <a:lnTo>
                  <a:pt x="0" y="1082338"/>
                </a:lnTo>
                <a:close/>
              </a:path>
            </a:pathLst>
          </a:custGeom>
          <a:solidFill>
            <a:srgbClr val="F3932D"/>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3" name="Text Placeholder 2"/>
          <p:cNvSpPr>
            <a:spLocks noGrp="1"/>
          </p:cNvSpPr>
          <p:nvPr>
            <p:ph type="body" idx="1"/>
          </p:nvPr>
        </p:nvSpPr>
        <p:spPr>
          <a:xfrm>
            <a:off x="374374" y="1237396"/>
            <a:ext cx="11716076" cy="50502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grpSp>
        <p:nvGrpSpPr>
          <p:cNvPr id="7" name="Google Shape;10;p2"/>
          <p:cNvGrpSpPr/>
          <p:nvPr userDrawn="1"/>
        </p:nvGrpSpPr>
        <p:grpSpPr>
          <a:xfrm>
            <a:off x="1003" y="6302580"/>
            <a:ext cx="12189995" cy="555420"/>
            <a:chOff x="187960" y="1620557"/>
            <a:chExt cx="3860800" cy="1401406"/>
          </a:xfrm>
        </p:grpSpPr>
        <p:sp>
          <p:nvSpPr>
            <p:cNvPr id="8" name="Google Shape;11;p2"/>
            <p:cNvSpPr/>
            <p:nvPr/>
          </p:nvSpPr>
          <p:spPr>
            <a:xfrm>
              <a:off x="187960" y="1620557"/>
              <a:ext cx="3860800" cy="1401406"/>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solidFill>
              <a:srgbClr val="CFD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9" name="Google Shape;12;p2"/>
            <p:cNvSpPr/>
            <p:nvPr/>
          </p:nvSpPr>
          <p:spPr>
            <a:xfrm>
              <a:off x="187960" y="2182494"/>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solidFill>
              <a:srgbClr val="2540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10" name="Google Shape;13;p2"/>
            <p:cNvSpPr/>
            <p:nvPr userDrawn="1"/>
          </p:nvSpPr>
          <p:spPr>
            <a:xfrm>
              <a:off x="187960" y="1820544"/>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solidFill>
              <a:srgbClr val="EF7F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pic>
        <p:nvPicPr>
          <p:cNvPr id="18" name="Picture 17"/>
          <p:cNvPicPr/>
          <p:nvPr/>
        </p:nvPicPr>
        <p:blipFill>
          <a:blip r:embed="rId14" cstate="print">
            <a:extLst>
              <a:ext uri="{28A0092B-C50C-407E-A947-70E740481C1C}">
                <a14:useLocalDpi xmlns:a14="http://schemas.microsoft.com/office/drawing/2010/main" val="0"/>
              </a:ext>
            </a:extLst>
          </a:blip>
          <a:stretch>
            <a:fillRect/>
          </a:stretch>
        </p:blipFill>
        <p:spPr bwMode="auto">
          <a:xfrm>
            <a:off x="11513471" y="115422"/>
            <a:ext cx="532459" cy="774770"/>
          </a:xfrm>
          <a:prstGeom prst="rect">
            <a:avLst/>
          </a:prstGeom>
          <a:noFill/>
          <a:ln>
            <a:noFill/>
          </a:ln>
        </p:spPr>
      </p:pic>
      <p:pic>
        <p:nvPicPr>
          <p:cNvPr id="19" name="Picture 18"/>
          <p:cNvPicPr>
            <a:picLocks noChangeAspect="1"/>
          </p:cNvPicPr>
          <p:nvPr/>
        </p:nvPicPr>
        <p:blipFill>
          <a:blip r:embed="rId15" cstate="email">
            <a:clrChange>
              <a:clrFrom>
                <a:srgbClr val="FFFFFD"/>
              </a:clrFrom>
              <a:clrTo>
                <a:srgbClr val="FFFFFD">
                  <a:alpha val="0"/>
                </a:srgbClr>
              </a:clrTo>
            </a:clrChange>
            <a:extLst>
              <a:ext uri="{28A0092B-C50C-407E-A947-70E740481C1C}">
                <a14:useLocalDpi xmlns:a14="http://schemas.microsoft.com/office/drawing/2010/main"/>
              </a:ext>
            </a:extLst>
          </a:blip>
          <a:stretch>
            <a:fillRect/>
          </a:stretch>
        </p:blipFill>
        <p:spPr>
          <a:xfrm>
            <a:off x="8803184" y="36588"/>
            <a:ext cx="740116" cy="888139"/>
          </a:xfrm>
          <a:prstGeom prst="rect">
            <a:avLst/>
          </a:prstGeom>
        </p:spPr>
      </p:pic>
      <p:sp>
        <p:nvSpPr>
          <p:cNvPr id="2" name="Title Placeholder 1"/>
          <p:cNvSpPr>
            <a:spLocks noGrp="1"/>
          </p:cNvSpPr>
          <p:nvPr>
            <p:ph type="title"/>
          </p:nvPr>
        </p:nvSpPr>
        <p:spPr>
          <a:xfrm>
            <a:off x="46571" y="160744"/>
            <a:ext cx="7916329" cy="708230"/>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4" name="Date Placeholder 3"/>
          <p:cNvSpPr>
            <a:spLocks noGrp="1"/>
          </p:cNvSpPr>
          <p:nvPr>
            <p:ph type="dt" sz="half" idx="2"/>
          </p:nvPr>
        </p:nvSpPr>
        <p:spPr>
          <a:xfrm>
            <a:off x="55320" y="6534579"/>
            <a:ext cx="2743200" cy="365125"/>
          </a:xfrm>
          <a:prstGeom prst="rect">
            <a:avLst/>
          </a:prstGeom>
        </p:spPr>
        <p:txBody>
          <a:bodyPr vert="horz" lIns="91440" tIns="45720" rIns="91440" bIns="45720" rtlCol="0" anchor="ctr"/>
          <a:lstStyle>
            <a:lvl1pPr algn="l">
              <a:defRPr sz="1200" b="0">
                <a:solidFill>
                  <a:schemeClr val="bg1"/>
                </a:solidFill>
                <a:latin typeface="Cambria" panose="02040503050406030204" pitchFamily="18" charset="0"/>
              </a:defRPr>
            </a:lvl1pPr>
          </a:lstStyle>
          <a:p>
            <a:fld id="{7C30C0D7-8F9D-46B2-92C1-2163E9FBE6CE}" type="datetime1">
              <a:rPr lang="en-IN" smtClean="0"/>
              <a:t>23-09-2020</a:t>
            </a:fld>
            <a:endParaRPr lang="en-IN" dirty="0"/>
          </a:p>
        </p:txBody>
      </p:sp>
      <p:sp>
        <p:nvSpPr>
          <p:cNvPr id="5" name="Footer Placeholder 4"/>
          <p:cNvSpPr>
            <a:spLocks noGrp="1"/>
          </p:cNvSpPr>
          <p:nvPr>
            <p:ph type="ftr" sz="quarter" idx="3"/>
          </p:nvPr>
        </p:nvSpPr>
        <p:spPr>
          <a:xfrm>
            <a:off x="3848100" y="6591696"/>
            <a:ext cx="4114800" cy="365125"/>
          </a:xfrm>
          <a:prstGeom prst="rect">
            <a:avLst/>
          </a:prstGeom>
        </p:spPr>
        <p:txBody>
          <a:bodyPr vert="horz" lIns="91440" tIns="45720" rIns="91440" bIns="45720" rtlCol="0" anchor="ctr"/>
          <a:lstStyle>
            <a:lvl1pPr algn="ctr">
              <a:defRPr lang="en-IN" sz="1200" b="0" kern="1200" dirty="0">
                <a:solidFill>
                  <a:schemeClr val="bg1"/>
                </a:solidFill>
                <a:latin typeface="Cambria" panose="02040503050406030204" pitchFamily="18" charset="0"/>
                <a:ea typeface="+mn-ea"/>
                <a:cs typeface="+mn-cs"/>
              </a:defRPr>
            </a:lvl1pPr>
          </a:lstStyle>
          <a:p>
            <a:endParaRPr lang="en-IN" dirty="0"/>
          </a:p>
        </p:txBody>
      </p:sp>
      <p:sp>
        <p:nvSpPr>
          <p:cNvPr id="6" name="Slide Number Placeholder 5"/>
          <p:cNvSpPr>
            <a:spLocks noGrp="1"/>
          </p:cNvSpPr>
          <p:nvPr>
            <p:ph type="sldNum" sz="quarter" idx="4"/>
          </p:nvPr>
        </p:nvSpPr>
        <p:spPr>
          <a:xfrm>
            <a:off x="11779700" y="6563598"/>
            <a:ext cx="409688" cy="327611"/>
          </a:xfrm>
          <a:prstGeom prst="rect">
            <a:avLst/>
          </a:prstGeom>
        </p:spPr>
        <p:txBody>
          <a:bodyPr vert="horz" lIns="91440" tIns="45720" rIns="91440" bIns="45720" rtlCol="0" anchor="ctr"/>
          <a:lstStyle>
            <a:lvl1pPr algn="r">
              <a:defRPr lang="en-IN" sz="1200" b="0" kern="1200" smtClean="0">
                <a:solidFill>
                  <a:schemeClr val="tx1"/>
                </a:solidFill>
                <a:latin typeface="Cambria" panose="02040503050406030204" pitchFamily="18" charset="0"/>
                <a:ea typeface="+mn-ea"/>
                <a:cs typeface="+mn-cs"/>
              </a:defRPr>
            </a:lvl1pPr>
          </a:lstStyle>
          <a:p>
            <a:fld id="{EC4B3613-E04B-4CFF-9510-9577112C6256}" type="slidenum">
              <a:rPr lang="en-IN" smtClean="0"/>
              <a:pPr/>
              <a:t>‹#›</a:t>
            </a:fld>
            <a:endParaRPr lang="en-IN" dirty="0"/>
          </a:p>
        </p:txBody>
      </p:sp>
      <p:pic>
        <p:nvPicPr>
          <p:cNvPr id="20" name="Picture 19" descr="SIDBI"/>
          <p:cNvPicPr>
            <a:picLocks noChangeAspect="1"/>
          </p:cNvPicPr>
          <p:nvPr userDrawn="1"/>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20692" y="146158"/>
            <a:ext cx="1620000" cy="713553"/>
          </a:xfrm>
          <a:prstGeom prst="rect">
            <a:avLst/>
          </a:prstGeom>
          <a:noFill/>
          <a:ln>
            <a:noFill/>
          </a:ln>
        </p:spPr>
      </p:pic>
    </p:spTree>
    <p:extLst>
      <p:ext uri="{BB962C8B-B14F-4D97-AF65-F5344CB8AC3E}">
        <p14:creationId xmlns:p14="http://schemas.microsoft.com/office/powerpoint/2010/main" val="354769508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hf hdr="0" ftr="0" dt="0"/>
  <p:txStyles>
    <p:titleStyle>
      <a:lvl1pPr algn="l" defTabSz="914400" rtl="0" eaLnBrk="1" latinLnBrk="0" hangingPunct="1">
        <a:lnSpc>
          <a:spcPct val="90000"/>
        </a:lnSpc>
        <a:spcBef>
          <a:spcPct val="0"/>
        </a:spcBef>
        <a:buNone/>
        <a:defRPr sz="4000" b="1" kern="1200">
          <a:solidFill>
            <a:schemeClr val="bg1"/>
          </a:solidFill>
          <a:latin typeface="Cambria" panose="02040503050406030204" pitchFamily="18" charset="0"/>
          <a:ea typeface="+mj-ea"/>
          <a:cs typeface="+mj-cs"/>
        </a:defRPr>
      </a:lvl1pPr>
    </p:titleStyle>
    <p:bodyStyle>
      <a:lvl1pPr marL="228600" indent="-228600" algn="l" defTabSz="914400" rtl="0" eaLnBrk="1" latinLnBrk="0" hangingPunct="1">
        <a:lnSpc>
          <a:spcPct val="125000"/>
        </a:lnSpc>
        <a:spcBef>
          <a:spcPts val="600"/>
        </a:spcBef>
        <a:spcAft>
          <a:spcPts val="600"/>
        </a:spcAft>
        <a:buFont typeface="Arial" panose="020B0604020202020204" pitchFamily="34" charset="0"/>
        <a:buChar char="•"/>
        <a:defRPr sz="2800" b="1" i="0" kern="1200">
          <a:solidFill>
            <a:srgbClr val="25ACE1"/>
          </a:solidFill>
          <a:latin typeface="Cambria" panose="02040503050406030204" pitchFamily="18" charset="0"/>
          <a:ea typeface="+mn-ea"/>
          <a:cs typeface="+mn-cs"/>
        </a:defRPr>
      </a:lvl1pPr>
      <a:lvl2pPr marL="685800" indent="-228600" algn="l" defTabSz="914400" rtl="0" eaLnBrk="1" latinLnBrk="0" hangingPunct="1">
        <a:lnSpc>
          <a:spcPct val="125000"/>
        </a:lnSpc>
        <a:spcBef>
          <a:spcPts val="600"/>
        </a:spcBef>
        <a:spcAft>
          <a:spcPts val="600"/>
        </a:spcAft>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125000"/>
        </a:lnSpc>
        <a:spcBef>
          <a:spcPts val="600"/>
        </a:spcBef>
        <a:spcAft>
          <a:spcPts val="600"/>
        </a:spcAft>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125000"/>
        </a:lnSpc>
        <a:spcBef>
          <a:spcPts val="600"/>
        </a:spcBef>
        <a:spcAft>
          <a:spcPts val="600"/>
        </a:spcAft>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125000"/>
        </a:lnSpc>
        <a:spcBef>
          <a:spcPts val="600"/>
        </a:spcBef>
        <a:spcAft>
          <a:spcPts val="600"/>
        </a:spcAft>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Cambria" panose="02040503050406030204" pitchFamily="18" charset="0"/>
              </a:defRPr>
            </a:lvl1pPr>
          </a:lstStyle>
          <a:p>
            <a:fld id="{7E8296B8-F0C2-4CF7-ADD0-EE75AA0C7813}" type="datetime1">
              <a:rPr lang="en-IN" smtClean="0"/>
              <a:t>23-09-2020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Cambria" panose="02040503050406030204" pitchFamily="18" charset="0"/>
              </a:defRPr>
            </a:lvl1pPr>
          </a:lstStyle>
          <a:p>
            <a:fld id="{58C08065-0415-409E-86EF-E27A2F27A278}" type="slidenum">
              <a:rPr lang="en-IN" smtClean="0"/>
              <a:pPr/>
              <a:t>‹#›</a:t>
            </a:fld>
            <a:endParaRPr lang="en-IN"/>
          </a:p>
        </p:txBody>
      </p:sp>
    </p:spTree>
    <p:extLst>
      <p:ext uri="{BB962C8B-B14F-4D97-AF65-F5344CB8AC3E}">
        <p14:creationId xmlns:p14="http://schemas.microsoft.com/office/powerpoint/2010/main" val="261303683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D3D">
            <a:alpha val="20000"/>
          </a:srgbClr>
        </a:solidFill>
        <a:effectLst/>
      </p:bgPr>
    </p:bg>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9894" b="29894"/>
          <a:stretch>
            <a:fillRect/>
          </a:stretch>
        </p:blipFill>
        <p:spPr>
          <a:xfrm>
            <a:off x="920349" y="2226236"/>
            <a:ext cx="11271651" cy="2549580"/>
          </a:xfrm>
        </p:spPr>
      </p:pic>
      <p:sp>
        <p:nvSpPr>
          <p:cNvPr id="4" name="Title 1">
            <a:extLst>
              <a:ext uri="{FF2B5EF4-FFF2-40B4-BE49-F238E27FC236}">
                <a16:creationId xmlns="" xmlns:a16="http://schemas.microsoft.com/office/drawing/2014/main" id="{E1416416-3072-474A-A4AD-524BF127355F}"/>
              </a:ext>
            </a:extLst>
          </p:cNvPr>
          <p:cNvSpPr txBox="1">
            <a:spLocks/>
          </p:cNvSpPr>
          <p:nvPr/>
        </p:nvSpPr>
        <p:spPr>
          <a:xfrm>
            <a:off x="813491" y="119425"/>
            <a:ext cx="7974218" cy="111495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rgbClr val="23ACE0"/>
                </a:solidFill>
                <a:effectLst>
                  <a:outerShdw blurRad="38100" dist="38100" dir="2700000" algn="tl">
                    <a:srgbClr val="000000">
                      <a:alpha val="43137"/>
                    </a:srgbClr>
                  </a:outerShdw>
                </a:effectLst>
                <a:latin typeface="Cambria" panose="02040503050406030204" pitchFamily="18" charset="0"/>
                <a:ea typeface="+mj-ea"/>
                <a:cs typeface="+mj-cs"/>
              </a:defRPr>
            </a:lvl1pPr>
          </a:lstStyle>
          <a:p>
            <a:r>
              <a:rPr lang="hi-IN" sz="4400" dirty="0">
                <a:solidFill>
                  <a:srgbClr val="0070C0"/>
                </a:solidFill>
              </a:rPr>
              <a:t>ग्रामीण बाज़ार और इसकी संरचना</a:t>
            </a:r>
            <a:endParaRPr lang="en-IN" sz="4400" dirty="0">
              <a:solidFill>
                <a:srgbClr val="0070C0"/>
              </a:solidFill>
            </a:endParaRPr>
          </a:p>
        </p:txBody>
      </p:sp>
      <p:pic>
        <p:nvPicPr>
          <p:cNvPr id="5" name="Picture 4"/>
          <p:cNvPicPr>
            <a:picLocks noChangeAspect="1"/>
          </p:cNvPicPr>
          <p:nvPr/>
        </p:nvPicPr>
        <p:blipFill>
          <a:blip r:embed="rId3" cstate="email">
            <a:clrChange>
              <a:clrFrom>
                <a:srgbClr val="FFFFFD"/>
              </a:clrFrom>
              <a:clrTo>
                <a:srgbClr val="FFFFFD">
                  <a:alpha val="0"/>
                </a:srgbClr>
              </a:clrTo>
            </a:clrChange>
            <a:extLst>
              <a:ext uri="{28A0092B-C50C-407E-A947-70E740481C1C}">
                <a14:useLocalDpi xmlns:a14="http://schemas.microsoft.com/office/drawing/2010/main"/>
              </a:ext>
            </a:extLst>
          </a:blip>
          <a:stretch>
            <a:fillRect/>
          </a:stretch>
        </p:blipFill>
        <p:spPr>
          <a:xfrm>
            <a:off x="9713733" y="67302"/>
            <a:ext cx="1350505" cy="1620606"/>
          </a:xfrm>
          <a:prstGeom prst="rect">
            <a:avLst/>
          </a:prstGeom>
        </p:spPr>
      </p:pic>
      <p:pic>
        <p:nvPicPr>
          <p:cNvPr id="6" name="Picture 5"/>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7820" t="17069" r="7502" b="16291"/>
          <a:stretch/>
        </p:blipFill>
        <p:spPr>
          <a:xfrm>
            <a:off x="1560251" y="4775816"/>
            <a:ext cx="2328836" cy="90492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388986" y="5548939"/>
            <a:ext cx="742544" cy="10804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 xmlns:a16="http://schemas.microsoft.com/office/drawing/2014/main" id="{E1416416-3072-474A-A4AD-524BF127355F}"/>
              </a:ext>
            </a:extLst>
          </p:cNvPr>
          <p:cNvSpPr txBox="1">
            <a:spLocks/>
          </p:cNvSpPr>
          <p:nvPr/>
        </p:nvSpPr>
        <p:spPr>
          <a:xfrm>
            <a:off x="-112534" y="1148046"/>
            <a:ext cx="5269342" cy="132308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rgbClr val="23ACE0"/>
                </a:solidFill>
                <a:effectLst>
                  <a:outerShdw blurRad="38100" dist="38100" dir="2700000" algn="tl">
                    <a:srgbClr val="000000">
                      <a:alpha val="43137"/>
                    </a:srgbClr>
                  </a:outerShdw>
                </a:effectLst>
                <a:latin typeface="Cambria" panose="02040503050406030204" pitchFamily="18" charset="0"/>
                <a:ea typeface="+mj-ea"/>
                <a:cs typeface="+mj-cs"/>
              </a:defRPr>
            </a:lvl1pPr>
          </a:lstStyle>
          <a:p>
            <a:r>
              <a:rPr lang="en-US" sz="2400" dirty="0" smtClean="0">
                <a:solidFill>
                  <a:schemeClr val="accent6">
                    <a:lumMod val="50000"/>
                  </a:schemeClr>
                </a:solidFill>
              </a:rPr>
              <a:t>Under project……..</a:t>
            </a:r>
            <a:endParaRPr lang="en-IN" sz="2400" dirty="0">
              <a:solidFill>
                <a:schemeClr val="accent6">
                  <a:lumMod val="50000"/>
                </a:schemeClr>
              </a:solidFill>
            </a:endParaRPr>
          </a:p>
        </p:txBody>
      </p:sp>
      <p:sp>
        <p:nvSpPr>
          <p:cNvPr id="17" name="Slide Number Placeholder 16"/>
          <p:cNvSpPr>
            <a:spLocks noGrp="1"/>
          </p:cNvSpPr>
          <p:nvPr>
            <p:ph type="sldNum" sz="quarter" idx="12"/>
          </p:nvPr>
        </p:nvSpPr>
        <p:spPr/>
        <p:txBody>
          <a:bodyPr/>
          <a:lstStyle/>
          <a:p>
            <a:fld id="{58C08065-0415-409E-86EF-E27A2F27A278}" type="slidenum">
              <a:rPr lang="en-IN" smtClean="0"/>
              <a:t>1</a:t>
            </a:fld>
            <a:endParaRPr lang="en-IN"/>
          </a:p>
        </p:txBody>
      </p:sp>
    </p:spTree>
    <p:extLst>
      <p:ext uri="{BB962C8B-B14F-4D97-AF65-F5344CB8AC3E}">
        <p14:creationId xmlns:p14="http://schemas.microsoft.com/office/powerpoint/2010/main" val="3623025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531" y="213850"/>
            <a:ext cx="7916329" cy="708230"/>
          </a:xfrm>
        </p:spPr>
        <p:txBody>
          <a:bodyPr/>
          <a:lstStyle/>
          <a:p>
            <a:r>
              <a:rPr lang="hi-IN" dirty="0" smtClean="0"/>
              <a:t>ग्रामीण बाज़ार के फ़ायदे </a:t>
            </a:r>
            <a:endParaRPr lang="en-IN" dirty="0"/>
          </a:p>
        </p:txBody>
      </p:sp>
      <p:sp>
        <p:nvSpPr>
          <p:cNvPr id="3" name="Content Placeholder 2"/>
          <p:cNvSpPr>
            <a:spLocks noGrp="1"/>
          </p:cNvSpPr>
          <p:nvPr>
            <p:ph idx="1"/>
          </p:nvPr>
        </p:nvSpPr>
        <p:spPr>
          <a:xfrm>
            <a:off x="463202" y="1405036"/>
            <a:ext cx="11716076" cy="5050252"/>
          </a:xfrm>
        </p:spPr>
        <p:txBody>
          <a:bodyPr>
            <a:normAutofit fontScale="92500"/>
          </a:bodyPr>
          <a:lstStyle/>
          <a:p>
            <a:pPr marL="0" indent="0">
              <a:buNone/>
            </a:pPr>
            <a:r>
              <a:rPr lang="hi-IN" sz="2600" dirty="0" smtClean="0"/>
              <a:t>ब्रांडेड एवं उच्च गुणवत्ता</a:t>
            </a:r>
            <a:r>
              <a:rPr lang="en-IN" sz="2600" dirty="0" smtClean="0"/>
              <a:t>(quality)</a:t>
            </a:r>
            <a:r>
              <a:rPr lang="hi-IN" sz="2600" dirty="0" smtClean="0"/>
              <a:t> के सामान की उपलब्धता : </a:t>
            </a:r>
            <a:endParaRPr lang="en-IN" sz="2600" dirty="0" smtClean="0"/>
          </a:p>
          <a:p>
            <a:pPr marL="168275" lvl="1" indent="0">
              <a:buNone/>
            </a:pPr>
            <a:r>
              <a:rPr lang="hi-IN" sz="2200" dirty="0" smtClean="0"/>
              <a:t>बाज़ार में ऐसे सामान ही रखें जाएं</a:t>
            </a:r>
            <a:r>
              <a:rPr lang="en-IN" sz="2200" dirty="0" smtClean="0"/>
              <a:t>,</a:t>
            </a:r>
            <a:r>
              <a:rPr lang="hi-IN" sz="2200" dirty="0" smtClean="0"/>
              <a:t> </a:t>
            </a:r>
            <a:r>
              <a:rPr lang="hi-IN" sz="2200" b="1" dirty="0" smtClean="0">
                <a:solidFill>
                  <a:srgbClr val="00B050"/>
                </a:solidFill>
              </a:rPr>
              <a:t>जिनकी गुणवता अच्छी हो </a:t>
            </a:r>
            <a:r>
              <a:rPr lang="hi-IN" sz="2200" dirty="0" smtClean="0"/>
              <a:t>या स्थापित कंपनी से लिया गया हो </a:t>
            </a:r>
            <a:r>
              <a:rPr lang="en-IN" sz="2200" dirty="0" smtClean="0"/>
              <a:t>|</a:t>
            </a:r>
            <a:r>
              <a:rPr lang="hi-IN" sz="2200" dirty="0" smtClean="0"/>
              <a:t>यह सुनिश्चित </a:t>
            </a:r>
            <a:r>
              <a:rPr lang="hi-IN" sz="2200" b="1" dirty="0" smtClean="0">
                <a:solidFill>
                  <a:srgbClr val="00B050"/>
                </a:solidFill>
              </a:rPr>
              <a:t>किया  जाये कि </a:t>
            </a:r>
            <a:r>
              <a:rPr lang="hi-IN" sz="2200" dirty="0" smtClean="0"/>
              <a:t>ऐसी वस्तुएं जो स्वास्थ के लिए हानिकारक हैं, वो ग्रामीण बाजार में न </a:t>
            </a:r>
            <a:r>
              <a:rPr lang="hi-IN" sz="2200" b="1" dirty="0" smtClean="0">
                <a:solidFill>
                  <a:srgbClr val="00B050"/>
                </a:solidFill>
              </a:rPr>
              <a:t>बिके</a:t>
            </a:r>
            <a:r>
              <a:rPr lang="en-IN" sz="2200" dirty="0" smtClean="0"/>
              <a:t>|</a:t>
            </a:r>
          </a:p>
          <a:p>
            <a:pPr marL="0" indent="0">
              <a:buNone/>
            </a:pPr>
            <a:r>
              <a:rPr lang="hi-IN" sz="2600" dirty="0" smtClean="0"/>
              <a:t>समय एवं पैसे की बचत</a:t>
            </a:r>
            <a:r>
              <a:rPr lang="en-US" sz="2600" dirty="0" smtClean="0"/>
              <a:t> </a:t>
            </a:r>
            <a:r>
              <a:rPr lang="hi-IN" sz="2600" dirty="0" smtClean="0"/>
              <a:t>:</a:t>
            </a:r>
            <a:endParaRPr lang="en-IN" sz="2600" dirty="0" smtClean="0"/>
          </a:p>
          <a:p>
            <a:pPr marL="168275" lvl="1" indent="0">
              <a:buNone/>
            </a:pPr>
            <a:r>
              <a:rPr lang="hi-IN" sz="2200" dirty="0" smtClean="0"/>
              <a:t>अधिकतम सामान एक जगह उपलब्ध होने के कारण, कम समय में सारी खरीदारी हो जाएगी |</a:t>
            </a:r>
            <a:r>
              <a:rPr lang="en-IN" sz="2200" dirty="0" smtClean="0"/>
              <a:t> </a:t>
            </a:r>
            <a:r>
              <a:rPr lang="hi-IN" sz="2200" dirty="0" smtClean="0"/>
              <a:t>इससे दुकानदार अपने व्यापार में ज्यादा समय दे पाएंगे और भाड़े में </a:t>
            </a:r>
            <a:r>
              <a:rPr lang="hi-IN" sz="2200" b="1" dirty="0" smtClean="0">
                <a:solidFill>
                  <a:srgbClr val="00B050"/>
                </a:solidFill>
              </a:rPr>
              <a:t>बचत भी  </a:t>
            </a:r>
            <a:r>
              <a:rPr lang="hi-IN" sz="2200" dirty="0" smtClean="0"/>
              <a:t>होगी</a:t>
            </a:r>
            <a:r>
              <a:rPr lang="en-IN" sz="2200" dirty="0" smtClean="0"/>
              <a:t> |</a:t>
            </a:r>
            <a:endParaRPr lang="hi-IN" sz="2200" dirty="0" smtClean="0"/>
          </a:p>
          <a:p>
            <a:pPr marL="0" indent="0">
              <a:buNone/>
            </a:pPr>
            <a:r>
              <a:rPr lang="hi-IN" sz="2600" dirty="0" smtClean="0"/>
              <a:t>सभी सामान उचित मूल्य पर उपलब्ध :</a:t>
            </a:r>
            <a:endParaRPr lang="en-IN" sz="2600" dirty="0" smtClean="0"/>
          </a:p>
          <a:p>
            <a:pPr marL="168275" lvl="1" indent="0">
              <a:buNone/>
            </a:pPr>
            <a:r>
              <a:rPr lang="hi-IN" sz="2200" dirty="0" smtClean="0"/>
              <a:t>ग्रामीण बाजार का मुख्य </a:t>
            </a:r>
            <a:r>
              <a:rPr lang="hi-IN" sz="2200" b="1" dirty="0" smtClean="0">
                <a:solidFill>
                  <a:srgbClr val="00B050"/>
                </a:solidFill>
              </a:rPr>
              <a:t>उद्देश्य</a:t>
            </a:r>
            <a:r>
              <a:rPr lang="hi-IN" sz="2200" dirty="0" smtClean="0">
                <a:solidFill>
                  <a:srgbClr val="00B050"/>
                </a:solidFill>
              </a:rPr>
              <a:t> </a:t>
            </a:r>
            <a:r>
              <a:rPr lang="hi-IN" sz="2200" dirty="0" smtClean="0"/>
              <a:t>जीविका दीदीयों को सही सामान </a:t>
            </a:r>
            <a:r>
              <a:rPr lang="hi-IN" sz="2200" b="1" dirty="0" smtClean="0">
                <a:solidFill>
                  <a:srgbClr val="00B050"/>
                </a:solidFill>
              </a:rPr>
              <a:t>पहुँचाना</a:t>
            </a:r>
            <a:r>
              <a:rPr lang="hi-IN" sz="2200" dirty="0" smtClean="0">
                <a:solidFill>
                  <a:srgbClr val="00B050"/>
                </a:solidFill>
              </a:rPr>
              <a:t> </a:t>
            </a:r>
            <a:r>
              <a:rPr lang="hi-IN" sz="2200" dirty="0" smtClean="0"/>
              <a:t>है, ना की मुनाफ़ा कमाना l </a:t>
            </a:r>
            <a:r>
              <a:rPr lang="hi-IN" sz="2200" b="1" dirty="0" smtClean="0">
                <a:solidFill>
                  <a:srgbClr val="00B050"/>
                </a:solidFill>
              </a:rPr>
              <a:t>सभी प्रकार की खरीदी-बिक्री</a:t>
            </a:r>
            <a:r>
              <a:rPr lang="hi-IN" sz="2200" dirty="0" smtClean="0"/>
              <a:t> की निगरानी स्वयं दीदी द्वारा किया जायेगा</a:t>
            </a:r>
            <a:r>
              <a:rPr lang="en-IN" sz="2200" dirty="0" smtClean="0"/>
              <a:t> |</a:t>
            </a:r>
            <a:r>
              <a:rPr lang="hi-IN" sz="2200" dirty="0" smtClean="0"/>
              <a:t> सामानों के मूल्य-सूची दुकान में लगी होगी एवं मूल्य निर्धारण</a:t>
            </a:r>
            <a:r>
              <a:rPr lang="en-IN" sz="2200" dirty="0" smtClean="0"/>
              <a:t> </a:t>
            </a:r>
            <a:r>
              <a:rPr lang="hi-IN" sz="2200" dirty="0" smtClean="0"/>
              <a:t>पूरी पारदर्शिता के साथ </a:t>
            </a:r>
            <a:r>
              <a:rPr lang="hi-IN" sz="2200" b="1" dirty="0" smtClean="0">
                <a:solidFill>
                  <a:srgbClr val="00B050"/>
                </a:solidFill>
              </a:rPr>
              <a:t>होगा</a:t>
            </a:r>
            <a:r>
              <a:rPr lang="en-IN" sz="2200" dirty="0" smtClean="0"/>
              <a:t>|</a:t>
            </a:r>
            <a:r>
              <a:rPr lang="hi-IN" sz="2200" dirty="0" smtClean="0"/>
              <a:t> </a:t>
            </a:r>
            <a:endParaRPr lang="en-IN" sz="2200" dirty="0"/>
          </a:p>
        </p:txBody>
      </p:sp>
      <p:sp>
        <p:nvSpPr>
          <p:cNvPr id="5" name="Slide Number Placeholder 4"/>
          <p:cNvSpPr>
            <a:spLocks noGrp="1"/>
          </p:cNvSpPr>
          <p:nvPr>
            <p:ph type="sldNum" sz="quarter" idx="12"/>
          </p:nvPr>
        </p:nvSpPr>
        <p:spPr/>
        <p:txBody>
          <a:bodyPr/>
          <a:lstStyle/>
          <a:p>
            <a:fld id="{EC4B3613-E04B-4CFF-9510-9577112C6256}" type="slidenum">
              <a:rPr lang="en-IN" smtClean="0"/>
              <a:pPr/>
              <a:t>10</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0466" t="15269" r="20395" b="28818"/>
          <a:stretch/>
        </p:blipFill>
        <p:spPr>
          <a:xfrm>
            <a:off x="374374" y="161513"/>
            <a:ext cx="1106464" cy="812903"/>
          </a:xfrm>
          <a:prstGeom prst="rect">
            <a:avLst/>
          </a:prstGeom>
        </p:spPr>
      </p:pic>
    </p:spTree>
    <p:extLst>
      <p:ext uri="{BB962C8B-B14F-4D97-AF65-F5344CB8AC3E}">
        <p14:creationId xmlns:p14="http://schemas.microsoft.com/office/powerpoint/2010/main" val="2596651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ग्रामीण बाज़ार के फ़ायदे </a:t>
            </a:r>
            <a:endParaRPr lang="en-IN" dirty="0"/>
          </a:p>
        </p:txBody>
      </p:sp>
      <p:sp>
        <p:nvSpPr>
          <p:cNvPr id="3" name="Content Placeholder 2"/>
          <p:cNvSpPr>
            <a:spLocks noGrp="1"/>
          </p:cNvSpPr>
          <p:nvPr>
            <p:ph idx="1"/>
          </p:nvPr>
        </p:nvSpPr>
        <p:spPr/>
        <p:txBody>
          <a:bodyPr>
            <a:normAutofit fontScale="85000" lnSpcReduction="10000"/>
          </a:bodyPr>
          <a:lstStyle/>
          <a:p>
            <a:pPr marL="0" indent="0">
              <a:buNone/>
            </a:pPr>
            <a:r>
              <a:rPr lang="hi-IN" dirty="0" smtClean="0"/>
              <a:t>बाजार में उपलब्ध सामान के थोक मूल्य के बराबर या कम मूल्य में उपलब्ध</a:t>
            </a:r>
            <a:r>
              <a:rPr lang="en-US" dirty="0" smtClean="0"/>
              <a:t> </a:t>
            </a:r>
            <a:r>
              <a:rPr lang="hi-IN" dirty="0" smtClean="0"/>
              <a:t>: </a:t>
            </a:r>
            <a:endParaRPr lang="en-IN" dirty="0" smtClean="0"/>
          </a:p>
          <a:p>
            <a:pPr marL="457200" lvl="1" indent="0">
              <a:buNone/>
            </a:pPr>
            <a:r>
              <a:rPr lang="hi-IN" dirty="0" smtClean="0"/>
              <a:t>ग्रामीण बाजार, सामान की खरीदारी ऐसी जगह से प्रेरित करेगा, जो मौजूदा दर से कम हो जिससे खुदरा व्यवसायी को कम दाम में सामान उपलब्ध हो पायेगा और दुकानदार ज्यादा मुनाफ़ा कमा पाएंगे </a:t>
            </a:r>
            <a:r>
              <a:rPr lang="en-IN" dirty="0" smtClean="0"/>
              <a:t>|</a:t>
            </a:r>
            <a:r>
              <a:rPr lang="hi-IN" dirty="0" smtClean="0"/>
              <a:t>  </a:t>
            </a:r>
          </a:p>
          <a:p>
            <a:pPr marL="0" indent="0">
              <a:buNone/>
            </a:pPr>
            <a:r>
              <a:rPr lang="hi-IN" dirty="0" smtClean="0"/>
              <a:t>दुकानदारों को मिलने वाला मुनाफ़ा, बाज़ार में मिलने वाले मुनाफे के बराबर या ज्यादा  होगा:</a:t>
            </a:r>
            <a:endParaRPr lang="en-IN" dirty="0" smtClean="0"/>
          </a:p>
          <a:p>
            <a:pPr marL="457200" lvl="1" indent="0">
              <a:buNone/>
            </a:pPr>
            <a:r>
              <a:rPr lang="hi-IN" dirty="0" smtClean="0"/>
              <a:t>खुदरा व्यवसायी को कम दामों में सामान मिलने के कारण वो अच्छा मुनाफ़ा कमा सकते है l  इसके </a:t>
            </a:r>
            <a:r>
              <a:rPr lang="hi-IN" dirty="0" smtClean="0"/>
              <a:t>अलावा</a:t>
            </a:r>
            <a:r>
              <a:rPr lang="hi-IN" dirty="0" smtClean="0"/>
              <a:t> ग्रामीण जीविका बाजार में होने वाले मुनाफ़ा में भी उनका हिस्सा होगा </a:t>
            </a:r>
            <a:r>
              <a:rPr lang="en-IN" dirty="0" smtClean="0"/>
              <a:t>|</a:t>
            </a:r>
            <a:endParaRPr lang="en-US" dirty="0" smtClean="0"/>
          </a:p>
          <a:p>
            <a:pPr marL="0" indent="0">
              <a:buNone/>
            </a:pPr>
            <a:r>
              <a:rPr lang="hi-IN" dirty="0" smtClean="0"/>
              <a:t>ग्रामीण बाजार के सारे सामान, जुड़े हुए दुकानदारों की  मांग के अनुकूल होंगे </a:t>
            </a:r>
            <a:r>
              <a:rPr lang="en-IN" dirty="0" smtClean="0"/>
              <a:t>:</a:t>
            </a:r>
            <a:endParaRPr lang="hi-IN" dirty="0" smtClean="0"/>
          </a:p>
          <a:p>
            <a:pPr marL="457200" lvl="1" indent="0">
              <a:buNone/>
            </a:pPr>
            <a:r>
              <a:rPr lang="hi-IN" dirty="0" smtClean="0"/>
              <a:t>ग्रामीण बाजार के लिए</a:t>
            </a:r>
            <a:r>
              <a:rPr lang="en-US" dirty="0" smtClean="0"/>
              <a:t> </a:t>
            </a:r>
            <a:r>
              <a:rPr lang="hi-IN" dirty="0" smtClean="0"/>
              <a:t>जो भी सामान ख़रीदा जायेगा, वो दीदीयों के मांग के अनुसार खरीदे जाएंगे </a:t>
            </a:r>
            <a:r>
              <a:rPr lang="en-IN" dirty="0" smtClean="0"/>
              <a:t>|</a:t>
            </a:r>
            <a:r>
              <a:rPr lang="hi-IN" dirty="0" smtClean="0"/>
              <a:t> प्रत्येक </a:t>
            </a:r>
            <a:r>
              <a:rPr lang="en-US" dirty="0" smtClean="0"/>
              <a:t>10-15 </a:t>
            </a:r>
            <a:r>
              <a:rPr lang="hi-IN" dirty="0" smtClean="0"/>
              <a:t>दिनों में दीदी अपना मांग-प्रपत्र जमा करेंगीं, जिसका संकलन कर एक अंतिम सूची तैयार की</a:t>
            </a:r>
            <a:r>
              <a:rPr lang="en-US" dirty="0" smtClean="0"/>
              <a:t> </a:t>
            </a:r>
            <a:r>
              <a:rPr lang="hi-IN" dirty="0" smtClean="0"/>
              <a:t>जाएगी  </a:t>
            </a:r>
            <a:r>
              <a:rPr lang="hi-IN" dirty="0" smtClean="0"/>
              <a:t>और तब खरीदारी के लिए खरीदारी समिति बाज़ार से सामान ले आएगी</a:t>
            </a:r>
            <a:r>
              <a:rPr lang="en-IN" dirty="0" smtClean="0"/>
              <a:t>|</a:t>
            </a:r>
          </a:p>
        </p:txBody>
      </p:sp>
      <p:sp>
        <p:nvSpPr>
          <p:cNvPr id="5" name="Slide Number Placeholder 4"/>
          <p:cNvSpPr>
            <a:spLocks noGrp="1"/>
          </p:cNvSpPr>
          <p:nvPr>
            <p:ph type="sldNum" sz="quarter" idx="12"/>
          </p:nvPr>
        </p:nvSpPr>
        <p:spPr/>
        <p:txBody>
          <a:bodyPr/>
          <a:lstStyle/>
          <a:p>
            <a:fld id="{EC4B3613-E04B-4CFF-9510-9577112C6256}" type="slidenum">
              <a:rPr lang="en-IN" smtClean="0"/>
              <a:pPr/>
              <a:t>11</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7778" r="5555" b="14194"/>
          <a:stretch/>
        </p:blipFill>
        <p:spPr>
          <a:xfrm>
            <a:off x="374374" y="306690"/>
            <a:ext cx="1165123" cy="784759"/>
          </a:xfrm>
          <a:prstGeom prst="rect">
            <a:avLst/>
          </a:prstGeom>
        </p:spPr>
      </p:pic>
    </p:spTree>
    <p:extLst>
      <p:ext uri="{BB962C8B-B14F-4D97-AF65-F5344CB8AC3E}">
        <p14:creationId xmlns:p14="http://schemas.microsoft.com/office/powerpoint/2010/main" val="259665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1" y="0"/>
            <a:ext cx="7916329" cy="1237396"/>
          </a:xfrm>
        </p:spPr>
        <p:txBody>
          <a:bodyPr>
            <a:normAutofit/>
          </a:bodyPr>
          <a:lstStyle/>
          <a:p>
            <a:pPr algn="ctr"/>
            <a:r>
              <a:rPr lang="hi-IN" dirty="0" smtClean="0"/>
              <a:t>दुकानदारो को ग्रामीण बाज़ार में जुड़ने से फायदे</a:t>
            </a:r>
            <a:endParaRPr lang="en-IN" dirty="0"/>
          </a:p>
        </p:txBody>
      </p:sp>
      <p:sp>
        <p:nvSpPr>
          <p:cNvPr id="3" name="Content Placeholder 2"/>
          <p:cNvSpPr>
            <a:spLocks noGrp="1"/>
          </p:cNvSpPr>
          <p:nvPr>
            <p:ph idx="1"/>
          </p:nvPr>
        </p:nvSpPr>
        <p:spPr>
          <a:xfrm>
            <a:off x="268468" y="1237396"/>
            <a:ext cx="11716076" cy="5050252"/>
          </a:xfrm>
        </p:spPr>
        <p:txBody>
          <a:bodyPr>
            <a:normAutofit/>
          </a:bodyPr>
          <a:lstStyle/>
          <a:p>
            <a:pPr marL="0" indent="0">
              <a:spcBef>
                <a:spcPts val="1200"/>
              </a:spcBef>
              <a:spcAft>
                <a:spcPts val="1200"/>
              </a:spcAft>
              <a:buNone/>
            </a:pPr>
            <a:r>
              <a:rPr lang="hi-IN" sz="2400" dirty="0" smtClean="0"/>
              <a:t>ग्रामीण बाज़ार से </a:t>
            </a:r>
            <a:r>
              <a:rPr lang="hi-IN" sz="2400" dirty="0" smtClean="0">
                <a:solidFill>
                  <a:srgbClr val="00B050"/>
                </a:solidFill>
              </a:rPr>
              <a:t>जुड़ी</a:t>
            </a:r>
            <a:r>
              <a:rPr lang="hi-IN" sz="2400" dirty="0" smtClean="0"/>
              <a:t> दीदीयों </a:t>
            </a:r>
            <a:r>
              <a:rPr lang="hi-IN" sz="2400" dirty="0" smtClean="0">
                <a:solidFill>
                  <a:srgbClr val="00B050"/>
                </a:solidFill>
              </a:rPr>
              <a:t>की</a:t>
            </a:r>
            <a:r>
              <a:rPr lang="hi-IN" sz="2400" dirty="0" smtClean="0"/>
              <a:t> आय में बढ़ोत्तरी होगी</a:t>
            </a:r>
            <a:r>
              <a:rPr lang="en-IN" sz="2400" dirty="0" smtClean="0"/>
              <a:t> |</a:t>
            </a:r>
            <a:endParaRPr lang="hi-IN" sz="2400" dirty="0" smtClean="0"/>
          </a:p>
          <a:p>
            <a:pPr lvl="1">
              <a:spcBef>
                <a:spcPts val="1200"/>
              </a:spcBef>
              <a:spcAft>
                <a:spcPts val="1200"/>
              </a:spcAft>
            </a:pPr>
            <a:r>
              <a:rPr lang="hi-IN" sz="2000" dirty="0" smtClean="0">
                <a:solidFill>
                  <a:srgbClr val="00B050"/>
                </a:solidFill>
              </a:rPr>
              <a:t>सभी</a:t>
            </a:r>
            <a:r>
              <a:rPr lang="hi-IN" sz="2000" dirty="0" smtClean="0"/>
              <a:t> सामान, मांग-प्रपत्र के द्वारा मंगाया जायेगा जिसके कारण ज्यादा से ज्यादा जरूरत के सामान एक बार में, एक ही जगह से उपलब्ध हो जायेंगे, इससे दीदी को बार-बार बाज़ार नहीं जाना होगा और समय और पैसे की बचत होगी l </a:t>
            </a:r>
          </a:p>
          <a:p>
            <a:pPr lvl="1">
              <a:spcBef>
                <a:spcPts val="1200"/>
              </a:spcBef>
              <a:spcAft>
                <a:spcPts val="1200"/>
              </a:spcAft>
            </a:pPr>
            <a:r>
              <a:rPr lang="hi-IN" sz="2000" b="1" dirty="0" smtClean="0">
                <a:solidFill>
                  <a:srgbClr val="00B050"/>
                </a:solidFill>
              </a:rPr>
              <a:t>ग्रामीण बाज़ार में सामान  की खरीदी, सीधे कंपनी या एजेंसी से करने के लिए प्रेरित की जाएगी </a:t>
            </a:r>
            <a:r>
              <a:rPr lang="hi-IN" sz="2000" dirty="0" smtClean="0"/>
              <a:t>जिससे जीविका ग्रामीण बाज़ार को सस्ते में सामान मिलेगा और वो दीदी को सस्ते में सामान दे पाएंगी l  </a:t>
            </a:r>
          </a:p>
          <a:p>
            <a:pPr lvl="1">
              <a:spcBef>
                <a:spcPts val="1200"/>
              </a:spcBef>
              <a:spcAft>
                <a:spcPts val="1200"/>
              </a:spcAft>
            </a:pPr>
            <a:r>
              <a:rPr lang="hi-IN" sz="2000" dirty="0" smtClean="0"/>
              <a:t>ग्रामीण बाज़ार, दीदी के किराने दुकान के समीप होने से, उनके आने-जाने का भाड़ा और समय की बचत होगी </a:t>
            </a:r>
          </a:p>
          <a:p>
            <a:pPr lvl="1">
              <a:spcBef>
                <a:spcPts val="1200"/>
              </a:spcBef>
              <a:spcAft>
                <a:spcPts val="1200"/>
              </a:spcAft>
            </a:pPr>
            <a:r>
              <a:rPr lang="hi-IN" sz="2000" dirty="0" smtClean="0"/>
              <a:t>ग्रामीण बाज़ार को होने वाले फायदे  में भी बराबरी की हिस्सेदारी होगी l </a:t>
            </a:r>
            <a:endParaRPr lang="en-IN" sz="2000" dirty="0"/>
          </a:p>
        </p:txBody>
      </p:sp>
      <p:sp>
        <p:nvSpPr>
          <p:cNvPr id="4" name="Slide Number Placeholder 3"/>
          <p:cNvSpPr>
            <a:spLocks noGrp="1"/>
          </p:cNvSpPr>
          <p:nvPr>
            <p:ph type="sldNum" sz="quarter" idx="12"/>
          </p:nvPr>
        </p:nvSpPr>
        <p:spPr/>
        <p:txBody>
          <a:bodyPr/>
          <a:lstStyle/>
          <a:p>
            <a:fld id="{EC4B3613-E04B-4CFF-9510-9577112C6256}" type="slidenum">
              <a:rPr lang="en-IN" smtClean="0"/>
              <a:pPr/>
              <a:t>12</a:t>
            </a:fld>
            <a:endParaRPr lang="en-IN"/>
          </a:p>
        </p:txBody>
      </p:sp>
    </p:spTree>
    <p:extLst>
      <p:ext uri="{BB962C8B-B14F-4D97-AF65-F5344CB8AC3E}">
        <p14:creationId xmlns:p14="http://schemas.microsoft.com/office/powerpoint/2010/main" val="138237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ग्रामीण बाज़ार</a:t>
            </a:r>
            <a:r>
              <a:rPr lang="en-IN" smtClean="0"/>
              <a:t> </a:t>
            </a:r>
            <a:r>
              <a:rPr lang="hi-IN" smtClean="0"/>
              <a:t>में जुड़ने के नियम</a:t>
            </a:r>
            <a:endParaRPr lang="en-IN" dirty="0"/>
          </a:p>
        </p:txBody>
      </p:sp>
      <p:sp>
        <p:nvSpPr>
          <p:cNvPr id="3" name="Content Placeholder 2"/>
          <p:cNvSpPr>
            <a:spLocks noGrp="1"/>
          </p:cNvSpPr>
          <p:nvPr>
            <p:ph idx="1"/>
          </p:nvPr>
        </p:nvSpPr>
        <p:spPr>
          <a:xfrm>
            <a:off x="1414532" y="1559439"/>
            <a:ext cx="10365168" cy="5283644"/>
          </a:xfrm>
        </p:spPr>
        <p:txBody>
          <a:bodyPr>
            <a:noAutofit/>
          </a:bodyPr>
          <a:lstStyle/>
          <a:p>
            <a:pPr>
              <a:spcBef>
                <a:spcPts val="1800"/>
              </a:spcBef>
              <a:spcAft>
                <a:spcPts val="1800"/>
              </a:spcAft>
            </a:pPr>
            <a:r>
              <a:rPr lang="hi-IN" sz="2400" dirty="0" smtClean="0">
                <a:solidFill>
                  <a:schemeClr val="tx1"/>
                </a:solidFill>
              </a:rPr>
              <a:t>दीदी का जीविका-समूह से जुड़ा होना</a:t>
            </a:r>
            <a:r>
              <a:rPr lang="en-IN" sz="2400" dirty="0" smtClean="0">
                <a:solidFill>
                  <a:schemeClr val="tx1"/>
                </a:solidFill>
              </a:rPr>
              <a:t>: </a:t>
            </a:r>
            <a:r>
              <a:rPr lang="hi-IN" sz="2400" dirty="0" smtClean="0">
                <a:solidFill>
                  <a:schemeClr val="tx1"/>
                </a:solidFill>
              </a:rPr>
              <a:t>ग्रामीण बाज़ार में वही खुदरा व्यवसायी जुड़ सकते है जो जीविका के समूह से जुड़े हुए है l </a:t>
            </a:r>
            <a:endParaRPr lang="en-IN" sz="2400" dirty="0" smtClean="0">
              <a:solidFill>
                <a:schemeClr val="tx1"/>
              </a:solidFill>
            </a:endParaRPr>
          </a:p>
          <a:p>
            <a:pPr>
              <a:spcBef>
                <a:spcPts val="1800"/>
              </a:spcBef>
              <a:spcAft>
                <a:spcPts val="1800"/>
              </a:spcAft>
            </a:pPr>
            <a:r>
              <a:rPr lang="hi-IN" sz="2400" dirty="0" smtClean="0">
                <a:solidFill>
                  <a:schemeClr val="tx1"/>
                </a:solidFill>
              </a:rPr>
              <a:t>एक किराने </a:t>
            </a:r>
            <a:r>
              <a:rPr lang="hi-IN" sz="2400" dirty="0" smtClean="0">
                <a:solidFill>
                  <a:srgbClr val="00B050"/>
                </a:solidFill>
              </a:rPr>
              <a:t>की</a:t>
            </a:r>
            <a:r>
              <a:rPr lang="hi-IN" sz="2400" dirty="0" smtClean="0">
                <a:solidFill>
                  <a:schemeClr val="tx1"/>
                </a:solidFill>
              </a:rPr>
              <a:t> दुकान का होना : ग्रामीण बाज़ार से जुड़ने के लिए जीविका_दीदी के पास एक किराने </a:t>
            </a:r>
            <a:r>
              <a:rPr lang="hi-IN" sz="2400" dirty="0" smtClean="0">
                <a:solidFill>
                  <a:srgbClr val="00B050"/>
                </a:solidFill>
              </a:rPr>
              <a:t>की</a:t>
            </a:r>
            <a:r>
              <a:rPr lang="hi-IN" sz="2400" dirty="0" smtClean="0">
                <a:solidFill>
                  <a:schemeClr val="tx1"/>
                </a:solidFill>
              </a:rPr>
              <a:t> दुकान का </a:t>
            </a:r>
            <a:r>
              <a:rPr lang="hi-IN" sz="2400" dirty="0" smtClean="0">
                <a:solidFill>
                  <a:srgbClr val="00B050"/>
                </a:solidFill>
              </a:rPr>
              <a:t>होना</a:t>
            </a:r>
            <a:r>
              <a:rPr lang="hi-IN" sz="2400" dirty="0" smtClean="0">
                <a:solidFill>
                  <a:schemeClr val="tx1"/>
                </a:solidFill>
              </a:rPr>
              <a:t> आवश्यक है l </a:t>
            </a:r>
            <a:endParaRPr lang="en-IN" sz="2400" dirty="0" smtClean="0">
              <a:solidFill>
                <a:schemeClr val="tx1"/>
              </a:solidFill>
            </a:endParaRPr>
          </a:p>
          <a:p>
            <a:pPr>
              <a:spcBef>
                <a:spcPts val="1800"/>
              </a:spcBef>
              <a:spcAft>
                <a:spcPts val="1800"/>
              </a:spcAft>
            </a:pPr>
            <a:r>
              <a:rPr lang="en-IN" sz="2400" dirty="0" err="1" smtClean="0">
                <a:solidFill>
                  <a:schemeClr val="tx1"/>
                </a:solidFill>
              </a:rPr>
              <a:t>Rs</a:t>
            </a:r>
            <a:r>
              <a:rPr lang="en-IN" sz="2400" dirty="0" smtClean="0">
                <a:solidFill>
                  <a:schemeClr val="tx1"/>
                </a:solidFill>
              </a:rPr>
              <a:t>. 2000/- </a:t>
            </a:r>
            <a:r>
              <a:rPr lang="hi-IN" sz="2400" dirty="0" smtClean="0">
                <a:solidFill>
                  <a:srgbClr val="00B050"/>
                </a:solidFill>
              </a:rPr>
              <a:t>अंश-पूंजी </a:t>
            </a:r>
            <a:r>
              <a:rPr lang="hi-IN" sz="2400" dirty="0" smtClean="0">
                <a:solidFill>
                  <a:schemeClr val="tx1"/>
                </a:solidFill>
              </a:rPr>
              <a:t>के रूप में जमा करना है : ग्रामीण बाज़ार</a:t>
            </a:r>
            <a:r>
              <a:rPr lang="en-IN" sz="2400" dirty="0" smtClean="0">
                <a:solidFill>
                  <a:schemeClr val="tx1"/>
                </a:solidFill>
              </a:rPr>
              <a:t> </a:t>
            </a:r>
            <a:r>
              <a:rPr lang="hi-IN" sz="2400" dirty="0" smtClean="0">
                <a:solidFill>
                  <a:schemeClr val="tx1"/>
                </a:solidFill>
              </a:rPr>
              <a:t>से जुड़ने के लिए हर दीदी को </a:t>
            </a:r>
            <a:r>
              <a:rPr lang="hi-IN" sz="2400" dirty="0" smtClean="0">
                <a:solidFill>
                  <a:srgbClr val="00B050"/>
                </a:solidFill>
              </a:rPr>
              <a:t>2000/- रुपये अंश-पूंजी के रूप में जमा करना आवश्यक है </a:t>
            </a:r>
            <a:r>
              <a:rPr lang="hi-IN" sz="2400" dirty="0" smtClean="0">
                <a:solidFill>
                  <a:schemeClr val="tx1"/>
                </a:solidFill>
              </a:rPr>
              <a:t>l आगे कभी जब </a:t>
            </a:r>
            <a:r>
              <a:rPr lang="en-US" sz="2400" dirty="0" smtClean="0">
                <a:solidFill>
                  <a:schemeClr val="tx1"/>
                </a:solidFill>
              </a:rPr>
              <a:t>RRS </a:t>
            </a:r>
            <a:r>
              <a:rPr lang="hi-IN" sz="2400" dirty="0" smtClean="0">
                <a:solidFill>
                  <a:schemeClr val="tx1"/>
                </a:solidFill>
              </a:rPr>
              <a:t>के मुनाफे का बटवारा होगा तो उनमे सबका बराबर का हिस्सा होगा l </a:t>
            </a:r>
            <a:endParaRPr lang="en-IN" sz="2400" dirty="0" smtClean="0">
              <a:solidFill>
                <a:schemeClr val="tx1"/>
              </a:solidFill>
            </a:endParaRPr>
          </a:p>
          <a:p>
            <a:pPr>
              <a:spcBef>
                <a:spcPts val="1800"/>
              </a:spcBef>
              <a:spcAft>
                <a:spcPts val="1800"/>
              </a:spcAft>
            </a:pPr>
            <a:endParaRPr lang="en-IN" sz="2400" dirty="0" smtClean="0">
              <a:solidFill>
                <a:schemeClr val="tx1"/>
              </a:solidFill>
            </a:endParaRPr>
          </a:p>
          <a:p>
            <a:pPr>
              <a:spcBef>
                <a:spcPts val="1800"/>
              </a:spcBef>
              <a:spcAft>
                <a:spcPts val="1800"/>
              </a:spcAft>
            </a:pPr>
            <a:endParaRPr lang="en-IN" sz="2400" dirty="0">
              <a:solidFill>
                <a:schemeClr val="tx1"/>
              </a:solidFill>
            </a:endParaRPr>
          </a:p>
        </p:txBody>
      </p:sp>
      <p:sp>
        <p:nvSpPr>
          <p:cNvPr id="5" name="Slide Number Placeholder 4"/>
          <p:cNvSpPr>
            <a:spLocks noGrp="1"/>
          </p:cNvSpPr>
          <p:nvPr>
            <p:ph type="sldNum" sz="quarter" idx="12"/>
          </p:nvPr>
        </p:nvSpPr>
        <p:spPr/>
        <p:txBody>
          <a:bodyPr/>
          <a:lstStyle/>
          <a:p>
            <a:fld id="{EC4B3613-E04B-4CFF-9510-9577112C6256}" type="slidenum">
              <a:rPr lang="en-IN" smtClean="0"/>
              <a:pPr/>
              <a:t>13</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8638" r="7061" b="13549"/>
          <a:stretch/>
        </p:blipFill>
        <p:spPr>
          <a:xfrm>
            <a:off x="46571" y="868974"/>
            <a:ext cx="1367961" cy="1402858"/>
          </a:xfrm>
          <a:prstGeom prst="rect">
            <a:avLst/>
          </a:prstGeom>
        </p:spPr>
      </p:pic>
    </p:spTree>
    <p:extLst>
      <p:ext uri="{BB962C8B-B14F-4D97-AF65-F5344CB8AC3E}">
        <p14:creationId xmlns:p14="http://schemas.microsoft.com/office/powerpoint/2010/main" val="978311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ग्रामीण बाजार खोलने की प्रक्रिया</a:t>
            </a:r>
            <a:endParaRPr lang="en-IN" dirty="0"/>
          </a:p>
        </p:txBody>
      </p:sp>
      <p:sp>
        <p:nvSpPr>
          <p:cNvPr id="3" name="Content Placeholder 2"/>
          <p:cNvSpPr>
            <a:spLocks noGrp="1"/>
          </p:cNvSpPr>
          <p:nvPr>
            <p:ph idx="1"/>
          </p:nvPr>
        </p:nvSpPr>
        <p:spPr/>
        <p:txBody>
          <a:bodyPr/>
          <a:lstStyle/>
          <a:p>
            <a:pPr marL="0" indent="0">
              <a:buNone/>
            </a:pPr>
            <a:r>
              <a:rPr lang="hi-IN" dirty="0" smtClean="0"/>
              <a:t> पहला चरण</a:t>
            </a:r>
            <a:r>
              <a:rPr lang="en-US" dirty="0" smtClean="0"/>
              <a:t> </a:t>
            </a:r>
            <a:r>
              <a:rPr lang="hi-IN" dirty="0" smtClean="0"/>
              <a:t> सामुदायिक संगठन  में चर्चा : </a:t>
            </a:r>
          </a:p>
          <a:p>
            <a:pPr marL="3368675" lvl="2" indent="-530225"/>
            <a:r>
              <a:rPr lang="hi-IN" dirty="0" smtClean="0"/>
              <a:t>समूह/ग्राम संगठन/ संकुल संघ के हर बैठक में चर्चा करें l </a:t>
            </a:r>
          </a:p>
          <a:p>
            <a:pPr marL="3368675" lvl="2" indent="-530225"/>
            <a:r>
              <a:rPr lang="hi-IN" dirty="0" smtClean="0"/>
              <a:t> उनमे से उन दीदियों की पहचान करें  जो किराना दुकान चलाती हों </a:t>
            </a:r>
          </a:p>
          <a:p>
            <a:pPr marL="3368675" lvl="2" indent="-530225"/>
            <a:r>
              <a:rPr lang="hi-IN" dirty="0" smtClean="0"/>
              <a:t>किराना  दुकान चलाने  वाली दीदियों के साथ अलग से चर्चा करें, कम से कम 3-4 बार</a:t>
            </a:r>
          </a:p>
          <a:p>
            <a:pPr marL="3368675" lvl="2" indent="-530225"/>
            <a:r>
              <a:rPr lang="hi-IN" dirty="0" smtClean="0"/>
              <a:t>शुरु की  बैठकों  में दीदी के साथ के घर से किसी पुरुष या बुजुर्ग को भी शामिल करें l </a:t>
            </a:r>
          </a:p>
          <a:p>
            <a:pPr marL="3368675" lvl="2" indent="-530225"/>
            <a:r>
              <a:rPr lang="hi-IN" dirty="0" smtClean="0"/>
              <a:t>ग्रामीण बाज़ार के बारे में बताएं l </a:t>
            </a:r>
          </a:p>
          <a:p>
            <a:pPr lvl="1"/>
            <a:endParaRPr lang="en-IN" dirty="0" smtClean="0"/>
          </a:p>
        </p:txBody>
      </p:sp>
      <p:sp>
        <p:nvSpPr>
          <p:cNvPr id="5" name="Slide Number Placeholder 4"/>
          <p:cNvSpPr>
            <a:spLocks noGrp="1"/>
          </p:cNvSpPr>
          <p:nvPr>
            <p:ph type="sldNum" sz="quarter" idx="12"/>
          </p:nvPr>
        </p:nvSpPr>
        <p:spPr/>
        <p:txBody>
          <a:bodyPr/>
          <a:lstStyle/>
          <a:p>
            <a:fld id="{EC4B3613-E04B-4CFF-9510-9577112C6256}" type="slidenum">
              <a:rPr lang="en-IN" smtClean="0"/>
              <a:pPr/>
              <a:t>14</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5197" r="6200" b="13763"/>
          <a:stretch/>
        </p:blipFill>
        <p:spPr>
          <a:xfrm>
            <a:off x="593040" y="1950092"/>
            <a:ext cx="2389239" cy="2325448"/>
          </a:xfrm>
          <a:prstGeom prst="rect">
            <a:avLst/>
          </a:prstGeom>
        </p:spPr>
      </p:pic>
    </p:spTree>
    <p:extLst>
      <p:ext uri="{BB962C8B-B14F-4D97-AF65-F5344CB8AC3E}">
        <p14:creationId xmlns:p14="http://schemas.microsoft.com/office/powerpoint/2010/main" val="224098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संगठन आरेख</a:t>
            </a:r>
            <a:endParaRPr lang="en-IN" dirty="0"/>
          </a:p>
        </p:txBody>
      </p:sp>
      <p:sp>
        <p:nvSpPr>
          <p:cNvPr id="36" name="Slide Number Placeholder 35"/>
          <p:cNvSpPr>
            <a:spLocks noGrp="1"/>
          </p:cNvSpPr>
          <p:nvPr>
            <p:ph type="sldNum" sz="quarter" idx="12"/>
          </p:nvPr>
        </p:nvSpPr>
        <p:spPr/>
        <p:txBody>
          <a:bodyPr/>
          <a:lstStyle/>
          <a:p>
            <a:fld id="{EC4B3613-E04B-4CFF-9510-9577112C6256}" type="slidenum">
              <a:rPr lang="en-IN" smtClean="0"/>
              <a:pPr/>
              <a:t>15</a:t>
            </a:fld>
            <a:endParaRPr lang="en-IN"/>
          </a:p>
        </p:txBody>
      </p:sp>
      <p:grpSp>
        <p:nvGrpSpPr>
          <p:cNvPr id="4" name="Group 3"/>
          <p:cNvGrpSpPr/>
          <p:nvPr/>
        </p:nvGrpSpPr>
        <p:grpSpPr>
          <a:xfrm>
            <a:off x="877334" y="1137178"/>
            <a:ext cx="8532138" cy="5443548"/>
            <a:chOff x="3546793" y="156544"/>
            <a:chExt cx="7529253" cy="6586416"/>
          </a:xfrm>
          <a:solidFill>
            <a:schemeClr val="accent4">
              <a:lumMod val="60000"/>
              <a:lumOff val="40000"/>
            </a:schemeClr>
          </a:solidFill>
        </p:grpSpPr>
        <p:sp>
          <p:nvSpPr>
            <p:cNvPr id="5" name="Oval 4"/>
            <p:cNvSpPr/>
            <p:nvPr/>
          </p:nvSpPr>
          <p:spPr>
            <a:xfrm>
              <a:off x="5136549" y="1322361"/>
              <a:ext cx="1509495" cy="142663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800" dirty="0" smtClean="0"/>
                <a:t>ग्रामीण बाज़ार</a:t>
              </a:r>
              <a:endParaRPr lang="en-IN" sz="2800" dirty="0"/>
            </a:p>
          </p:txBody>
        </p:sp>
        <p:sp>
          <p:nvSpPr>
            <p:cNvPr id="6" name="Oval 5"/>
            <p:cNvSpPr/>
            <p:nvPr/>
          </p:nvSpPr>
          <p:spPr>
            <a:xfrm>
              <a:off x="5136549" y="3414820"/>
              <a:ext cx="2022031" cy="79704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t>निदेशक मंडल</a:t>
              </a:r>
              <a:endParaRPr lang="en-IN" sz="2000" b="1" dirty="0"/>
            </a:p>
          </p:txBody>
        </p:sp>
        <p:sp>
          <p:nvSpPr>
            <p:cNvPr id="7" name="Oval 6"/>
            <p:cNvSpPr/>
            <p:nvPr/>
          </p:nvSpPr>
          <p:spPr>
            <a:xfrm>
              <a:off x="4055708" y="5782666"/>
              <a:ext cx="1509495" cy="91735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chemeClr val="tx1"/>
                  </a:solidFill>
                </a:rPr>
                <a:t>स्टोर मैनेजर</a:t>
              </a:r>
              <a:endParaRPr lang="en-IN" dirty="0">
                <a:solidFill>
                  <a:schemeClr val="tx1"/>
                </a:solidFill>
              </a:endParaRPr>
            </a:p>
          </p:txBody>
        </p:sp>
        <p:sp>
          <p:nvSpPr>
            <p:cNvPr id="8" name="Oval 7"/>
            <p:cNvSpPr/>
            <p:nvPr/>
          </p:nvSpPr>
          <p:spPr>
            <a:xfrm>
              <a:off x="3924387" y="681522"/>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9" name="Oval 8"/>
            <p:cNvSpPr/>
            <p:nvPr/>
          </p:nvSpPr>
          <p:spPr>
            <a:xfrm>
              <a:off x="4847783" y="222120"/>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10" name="Oval 9"/>
            <p:cNvSpPr/>
            <p:nvPr/>
          </p:nvSpPr>
          <p:spPr>
            <a:xfrm>
              <a:off x="5992865" y="156544"/>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11" name="Oval 10"/>
            <p:cNvSpPr/>
            <p:nvPr/>
          </p:nvSpPr>
          <p:spPr>
            <a:xfrm>
              <a:off x="6909625" y="519088"/>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12" name="Oval 11"/>
            <p:cNvSpPr/>
            <p:nvPr/>
          </p:nvSpPr>
          <p:spPr>
            <a:xfrm>
              <a:off x="7253468" y="1437035"/>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13" name="Oval 12"/>
            <p:cNvSpPr/>
            <p:nvPr/>
          </p:nvSpPr>
          <p:spPr>
            <a:xfrm>
              <a:off x="3842625" y="1627432"/>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14" name="Oval 13"/>
            <p:cNvSpPr/>
            <p:nvPr/>
          </p:nvSpPr>
          <p:spPr>
            <a:xfrm>
              <a:off x="6978642" y="2399131"/>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sp>
          <p:nvSpPr>
            <p:cNvPr id="15" name="Oval 14"/>
            <p:cNvSpPr/>
            <p:nvPr/>
          </p:nvSpPr>
          <p:spPr>
            <a:xfrm>
              <a:off x="4275462" y="2516374"/>
              <a:ext cx="968781" cy="8730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किराना दुकान </a:t>
              </a:r>
              <a:endParaRPr lang="en-IN" sz="1400" dirty="0">
                <a:solidFill>
                  <a:schemeClr val="tx1"/>
                </a:solidFill>
              </a:endParaRPr>
            </a:p>
          </p:txBody>
        </p:sp>
        <p:cxnSp>
          <p:nvCxnSpPr>
            <p:cNvPr id="16" name="Straight Arrow Connector 15"/>
            <p:cNvCxnSpPr/>
            <p:nvPr/>
          </p:nvCxnSpPr>
          <p:spPr>
            <a:xfrm>
              <a:off x="5569665" y="1029561"/>
              <a:ext cx="145528" cy="33983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268077" y="990786"/>
              <a:ext cx="91073" cy="40979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592416" y="1275674"/>
              <a:ext cx="416196" cy="41467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94162" y="1369555"/>
              <a:ext cx="629280" cy="26247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p:cNvCxnSpPr>
            <p:nvPr/>
          </p:nvCxnSpPr>
          <p:spPr>
            <a:xfrm flipV="1">
              <a:off x="4811406" y="2035680"/>
              <a:ext cx="432837" cy="28261"/>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5" idx="6"/>
            </p:cNvCxnSpPr>
            <p:nvPr/>
          </p:nvCxnSpPr>
          <p:spPr>
            <a:xfrm flipH="1">
              <a:off x="6646044" y="1873544"/>
              <a:ext cx="607424" cy="16213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2"/>
              <a:endCxn id="5" idx="5"/>
            </p:cNvCxnSpPr>
            <p:nvPr/>
          </p:nvCxnSpPr>
          <p:spPr>
            <a:xfrm flipH="1" flipV="1">
              <a:off x="6424984" y="2540073"/>
              <a:ext cx="553658" cy="295567"/>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5" idx="3"/>
            </p:cNvCxnSpPr>
            <p:nvPr/>
          </p:nvCxnSpPr>
          <p:spPr>
            <a:xfrm flipV="1">
              <a:off x="5110091" y="2540073"/>
              <a:ext cx="247518" cy="255561"/>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a:off x="5697836" y="2842338"/>
              <a:ext cx="661314" cy="59344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25" name="Oval 24"/>
            <p:cNvSpPr/>
            <p:nvPr/>
          </p:nvSpPr>
          <p:spPr>
            <a:xfrm>
              <a:off x="7008612" y="4754137"/>
              <a:ext cx="1545453" cy="67356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chemeClr val="tx1"/>
                  </a:solidFill>
                </a:rPr>
                <a:t>कोषाध्यक्ष</a:t>
              </a:r>
              <a:endParaRPr lang="en-IN" sz="4400" dirty="0">
                <a:solidFill>
                  <a:schemeClr val="tx1"/>
                </a:solidFill>
              </a:endParaRPr>
            </a:p>
          </p:txBody>
        </p:sp>
        <p:sp>
          <p:nvSpPr>
            <p:cNvPr id="26" name="Down Arrow 25"/>
            <p:cNvSpPr/>
            <p:nvPr/>
          </p:nvSpPr>
          <p:spPr>
            <a:xfrm>
              <a:off x="5783057" y="4242576"/>
              <a:ext cx="576093" cy="511059"/>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27" name="Oval 26"/>
            <p:cNvSpPr/>
            <p:nvPr/>
          </p:nvSpPr>
          <p:spPr>
            <a:xfrm>
              <a:off x="8927558" y="4490952"/>
              <a:ext cx="2148488" cy="9406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800" dirty="0"/>
                <a:t>पदाधिकारी</a:t>
              </a:r>
              <a:endParaRPr lang="en-IN" sz="2800" dirty="0"/>
            </a:p>
          </p:txBody>
        </p:sp>
        <p:sp>
          <p:nvSpPr>
            <p:cNvPr id="28" name="Oval 27"/>
            <p:cNvSpPr/>
            <p:nvPr/>
          </p:nvSpPr>
          <p:spPr>
            <a:xfrm>
              <a:off x="6359150" y="5818845"/>
              <a:ext cx="1509495" cy="8040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chemeClr val="tx1"/>
                  </a:solidFill>
                </a:rPr>
                <a:t>स्टोर कीपर</a:t>
              </a:r>
              <a:endParaRPr lang="en-IN" dirty="0">
                <a:solidFill>
                  <a:schemeClr val="tx1"/>
                </a:solidFill>
              </a:endParaRPr>
            </a:p>
          </p:txBody>
        </p:sp>
        <p:sp>
          <p:nvSpPr>
            <p:cNvPr id="29" name="Oval 28"/>
            <p:cNvSpPr/>
            <p:nvPr/>
          </p:nvSpPr>
          <p:spPr>
            <a:xfrm>
              <a:off x="9071758" y="5787093"/>
              <a:ext cx="1509495" cy="9558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t>कर्मचारी</a:t>
              </a:r>
              <a:endParaRPr lang="en-IN" sz="2400" dirty="0"/>
            </a:p>
          </p:txBody>
        </p:sp>
        <p:sp>
          <p:nvSpPr>
            <p:cNvPr id="30" name="Oval 29"/>
            <p:cNvSpPr/>
            <p:nvPr/>
          </p:nvSpPr>
          <p:spPr>
            <a:xfrm>
              <a:off x="5360472" y="4784346"/>
              <a:ext cx="1549153" cy="66348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chemeClr val="tx1"/>
                  </a:solidFill>
                </a:rPr>
                <a:t>अध्यक्ष</a:t>
              </a:r>
              <a:endParaRPr lang="en-IN" dirty="0">
                <a:solidFill>
                  <a:schemeClr val="tx1"/>
                </a:solidFill>
              </a:endParaRPr>
            </a:p>
          </p:txBody>
        </p:sp>
        <p:sp>
          <p:nvSpPr>
            <p:cNvPr id="31" name="Oval 30"/>
            <p:cNvSpPr/>
            <p:nvPr/>
          </p:nvSpPr>
          <p:spPr>
            <a:xfrm>
              <a:off x="3546793" y="4745969"/>
              <a:ext cx="1527649" cy="66934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chemeClr val="tx1"/>
                  </a:solidFill>
                </a:rPr>
                <a:t>सचिव</a:t>
              </a:r>
              <a:endParaRPr lang="en-IN" dirty="0">
                <a:solidFill>
                  <a:schemeClr val="tx1"/>
                </a:solidFill>
              </a:endParaRPr>
            </a:p>
          </p:txBody>
        </p:sp>
        <p:sp>
          <p:nvSpPr>
            <p:cNvPr id="32" name="Left Bracket 31"/>
            <p:cNvSpPr/>
            <p:nvPr/>
          </p:nvSpPr>
          <p:spPr>
            <a:xfrm>
              <a:off x="3546793" y="4753635"/>
              <a:ext cx="123813" cy="72490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3" name="Right Bracket 32"/>
            <p:cNvSpPr/>
            <p:nvPr/>
          </p:nvSpPr>
          <p:spPr>
            <a:xfrm>
              <a:off x="8471601" y="4745969"/>
              <a:ext cx="82464" cy="732572"/>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4" name="Left Bracket 33"/>
            <p:cNvSpPr/>
            <p:nvPr/>
          </p:nvSpPr>
          <p:spPr>
            <a:xfrm>
              <a:off x="3884529" y="5858411"/>
              <a:ext cx="171179" cy="72490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5" name="Right Bracket 34"/>
            <p:cNvSpPr/>
            <p:nvPr/>
          </p:nvSpPr>
          <p:spPr>
            <a:xfrm>
              <a:off x="7957920" y="5875058"/>
              <a:ext cx="176981" cy="732572"/>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2294" t="13978" r="13512" b="26451"/>
          <a:stretch/>
        </p:blipFill>
        <p:spPr>
          <a:xfrm>
            <a:off x="9129252" y="2062118"/>
            <a:ext cx="2532284" cy="1838501"/>
          </a:xfrm>
          <a:prstGeom prst="rect">
            <a:avLst/>
          </a:prstGeom>
        </p:spPr>
      </p:pic>
    </p:spTree>
    <p:extLst>
      <p:ext uri="{BB962C8B-B14F-4D97-AF65-F5344CB8AC3E}">
        <p14:creationId xmlns:p14="http://schemas.microsoft.com/office/powerpoint/2010/main" val="3907326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9" y="65651"/>
            <a:ext cx="8190788" cy="1121033"/>
          </a:xfrm>
        </p:spPr>
        <p:txBody>
          <a:bodyPr>
            <a:normAutofit fontScale="90000"/>
          </a:bodyPr>
          <a:lstStyle/>
          <a:p>
            <a:pPr algn="ctr"/>
            <a:r>
              <a:rPr lang="hi-IN" dirty="0" smtClean="0"/>
              <a:t>बोर्ड सदस्य एवं खरीदारी समिति के सदस्यों का चयन </a:t>
            </a:r>
            <a:endParaRPr lang="en-IN" dirty="0"/>
          </a:p>
        </p:txBody>
      </p:sp>
      <p:sp>
        <p:nvSpPr>
          <p:cNvPr id="10" name="Text Placeholder 9"/>
          <p:cNvSpPr>
            <a:spLocks noGrp="1"/>
          </p:cNvSpPr>
          <p:nvPr>
            <p:ph type="body" idx="1"/>
          </p:nvPr>
        </p:nvSpPr>
        <p:spPr>
          <a:xfrm>
            <a:off x="151530" y="2055098"/>
            <a:ext cx="5157787" cy="823912"/>
          </a:xfr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r>
              <a:rPr lang="hi-IN" dirty="0"/>
              <a:t>बोर्ड सदस्य में यह गुण होना </a:t>
            </a:r>
            <a:r>
              <a:rPr lang="hi-IN" dirty="0" smtClean="0"/>
              <a:t>चाहिए</a:t>
            </a:r>
            <a:endParaRPr lang="hi-IN" dirty="0"/>
          </a:p>
        </p:txBody>
      </p:sp>
      <p:sp>
        <p:nvSpPr>
          <p:cNvPr id="3" name="Content Placeholder 2"/>
          <p:cNvSpPr>
            <a:spLocks noGrp="1"/>
          </p:cNvSpPr>
          <p:nvPr>
            <p:ph sz="half" idx="2"/>
          </p:nvPr>
        </p:nvSpPr>
        <p:spPr>
          <a:xfrm>
            <a:off x="151530" y="2879010"/>
            <a:ext cx="5157787" cy="3684588"/>
          </a:xfrm>
          <a:ln>
            <a:solidFill>
              <a:srgbClr val="FFC000"/>
            </a:solidFill>
          </a:ln>
        </p:spPr>
        <p:style>
          <a:lnRef idx="2">
            <a:schemeClr val="accent2"/>
          </a:lnRef>
          <a:fillRef idx="1">
            <a:schemeClr val="lt1"/>
          </a:fillRef>
          <a:effectRef idx="0">
            <a:schemeClr val="accent2"/>
          </a:effectRef>
          <a:fontRef idx="minor">
            <a:schemeClr val="dk1"/>
          </a:fontRef>
        </p:style>
        <p:txBody>
          <a:bodyPr/>
          <a:lstStyle/>
          <a:p>
            <a:pPr marL="396875" lvl="1" indent="-342900"/>
            <a:r>
              <a:rPr lang="hi-IN" dirty="0" smtClean="0"/>
              <a:t>सभी सदस्यों की जरुरतों को समझना और उन्हें एकमत करने की क्षमता</a:t>
            </a:r>
          </a:p>
          <a:p>
            <a:pPr marL="396875" lvl="1" indent="-342900"/>
            <a:r>
              <a:rPr lang="hi-IN" dirty="0" smtClean="0"/>
              <a:t>दौड़-भाग कर सके</a:t>
            </a:r>
          </a:p>
          <a:p>
            <a:pPr marL="396875" lvl="1" indent="-342900"/>
            <a:r>
              <a:rPr lang="hi-IN" dirty="0" smtClean="0"/>
              <a:t>नेतृत्व कौशल</a:t>
            </a:r>
          </a:p>
          <a:p>
            <a:pPr marL="396875" lvl="1" indent="-342900"/>
            <a:r>
              <a:rPr lang="hi-IN" dirty="0" smtClean="0"/>
              <a:t>अन्य सदस्यों से अच्छा व्यवहार</a:t>
            </a:r>
            <a:endParaRPr lang="en-IN" dirty="0"/>
          </a:p>
        </p:txBody>
      </p:sp>
      <p:sp>
        <p:nvSpPr>
          <p:cNvPr id="11" name="Text Placeholder 10"/>
          <p:cNvSpPr>
            <a:spLocks noGrp="1"/>
          </p:cNvSpPr>
          <p:nvPr>
            <p:ph type="body" sz="quarter" idx="3"/>
          </p:nvPr>
        </p:nvSpPr>
        <p:spPr>
          <a:xfrm>
            <a:off x="6703192" y="2055098"/>
            <a:ext cx="5183188" cy="823912"/>
          </a:xfrm>
          <a:solidFill>
            <a:srgbClr val="00B0F0"/>
          </a:solidFill>
        </p:spPr>
        <p:style>
          <a:lnRef idx="0">
            <a:schemeClr val="accent5"/>
          </a:lnRef>
          <a:fillRef idx="3">
            <a:schemeClr val="accent5"/>
          </a:fillRef>
          <a:effectRef idx="3">
            <a:schemeClr val="accent5"/>
          </a:effectRef>
          <a:fontRef idx="minor">
            <a:schemeClr val="lt1"/>
          </a:fontRef>
        </p:style>
        <p:txBody>
          <a:bodyPr anchor="ctr">
            <a:normAutofit fontScale="92500" lnSpcReduction="20000"/>
          </a:bodyPr>
          <a:lstStyle/>
          <a:p>
            <a:r>
              <a:rPr lang="hi-IN" dirty="0"/>
              <a:t>खरीदारी समिति के सदस्यों में यह गुण होना </a:t>
            </a:r>
            <a:r>
              <a:rPr lang="hi-IN" dirty="0" smtClean="0"/>
              <a:t>चाहिए</a:t>
            </a:r>
            <a:endParaRPr lang="hi-IN" dirty="0"/>
          </a:p>
        </p:txBody>
      </p:sp>
      <p:sp>
        <p:nvSpPr>
          <p:cNvPr id="12" name="Content Placeholder 11"/>
          <p:cNvSpPr>
            <a:spLocks noGrp="1"/>
          </p:cNvSpPr>
          <p:nvPr>
            <p:ph sz="quarter" idx="4"/>
          </p:nvPr>
        </p:nvSpPr>
        <p:spPr>
          <a:xfrm>
            <a:off x="6703192" y="2879010"/>
            <a:ext cx="5183188" cy="3684588"/>
          </a:xfrm>
          <a:ln>
            <a:solidFill>
              <a:schemeClr val="accent1"/>
            </a:solidFill>
          </a:ln>
        </p:spPr>
        <p:style>
          <a:lnRef idx="2">
            <a:schemeClr val="accent5"/>
          </a:lnRef>
          <a:fillRef idx="1">
            <a:schemeClr val="lt1"/>
          </a:fillRef>
          <a:effectRef idx="0">
            <a:schemeClr val="accent5"/>
          </a:effectRef>
          <a:fontRef idx="minor">
            <a:schemeClr val="dk1"/>
          </a:fontRef>
        </p:style>
        <p:txBody>
          <a:bodyPr>
            <a:noAutofit/>
          </a:bodyPr>
          <a:lstStyle/>
          <a:p>
            <a:pPr marL="342900" lvl="1" indent="-342900"/>
            <a:r>
              <a:rPr lang="hi-IN" dirty="0"/>
              <a:t>बाजार </a:t>
            </a:r>
            <a:r>
              <a:rPr lang="hi-IN" dirty="0"/>
              <a:t>की बारीकियों की समझ </a:t>
            </a:r>
          </a:p>
          <a:p>
            <a:pPr marL="342900" lvl="1" indent="-342900"/>
            <a:r>
              <a:rPr lang="hi-IN" dirty="0"/>
              <a:t>बाजार अनुसंधान में निपुण</a:t>
            </a:r>
          </a:p>
          <a:p>
            <a:pPr marL="342900" lvl="1" indent="-342900"/>
            <a:r>
              <a:rPr lang="hi-IN" dirty="0"/>
              <a:t>अन्य सदस्यों की तुलना में अच्छे से दौड़-भाग करने में सक्षम</a:t>
            </a:r>
          </a:p>
          <a:p>
            <a:pPr marL="342900" lvl="1" indent="-342900"/>
            <a:r>
              <a:rPr lang="hi-IN" dirty="0"/>
              <a:t>विक्रेताओं के साथ मोल-भाव कर अच्छा सौदा करने की क्षमता</a:t>
            </a:r>
            <a:endParaRPr lang="en-IN" dirty="0"/>
          </a:p>
        </p:txBody>
      </p:sp>
      <p:sp>
        <p:nvSpPr>
          <p:cNvPr id="6" name="Slide Number Placeholder 5"/>
          <p:cNvSpPr>
            <a:spLocks noGrp="1"/>
          </p:cNvSpPr>
          <p:nvPr>
            <p:ph type="sldNum" sz="quarter" idx="12"/>
          </p:nvPr>
        </p:nvSpPr>
        <p:spPr/>
        <p:txBody>
          <a:bodyPr/>
          <a:lstStyle/>
          <a:p>
            <a:fld id="{EC4B3613-E04B-4CFF-9510-9577112C6256}" type="slidenum">
              <a:rPr lang="en-IN" smtClean="0"/>
              <a:pPr/>
              <a:t>16</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6452" t="-860" r="5555" b="14409"/>
          <a:stretch/>
        </p:blipFill>
        <p:spPr>
          <a:xfrm>
            <a:off x="5394197" y="1264380"/>
            <a:ext cx="1224115" cy="1202674"/>
          </a:xfrm>
          <a:prstGeom prst="rect">
            <a:avLst/>
          </a:prstGeom>
        </p:spPr>
      </p:pic>
    </p:spTree>
    <p:extLst>
      <p:ext uri="{BB962C8B-B14F-4D97-AF65-F5344CB8AC3E}">
        <p14:creationId xmlns:p14="http://schemas.microsoft.com/office/powerpoint/2010/main" val="2026943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891" y="260355"/>
            <a:ext cx="7916329" cy="708230"/>
          </a:xfrm>
        </p:spPr>
        <p:txBody>
          <a:bodyPr/>
          <a:lstStyle/>
          <a:p>
            <a:r>
              <a:rPr lang="hi-IN" dirty="0" smtClean="0"/>
              <a:t>वेंडर सेलेक्शन या चुनाव</a:t>
            </a:r>
            <a:endParaRPr lang="en-IN" dirty="0"/>
          </a:p>
        </p:txBody>
      </p:sp>
      <p:sp>
        <p:nvSpPr>
          <p:cNvPr id="3" name="Content Placeholder 2"/>
          <p:cNvSpPr>
            <a:spLocks noGrp="1"/>
          </p:cNvSpPr>
          <p:nvPr>
            <p:ph idx="1"/>
          </p:nvPr>
        </p:nvSpPr>
        <p:spPr>
          <a:xfrm>
            <a:off x="264205" y="1459026"/>
            <a:ext cx="6307584" cy="5050252"/>
          </a:xfrm>
        </p:spPr>
        <p:txBody>
          <a:bodyPr/>
          <a:lstStyle/>
          <a:p>
            <a:pPr marL="0" lvl="1" indent="0">
              <a:buNone/>
            </a:pPr>
            <a:r>
              <a:rPr lang="hi-IN" b="1" dirty="0">
                <a:solidFill>
                  <a:srgbClr val="25ACE1"/>
                </a:solidFill>
              </a:rPr>
              <a:t>खरीदारी समिति का काम</a:t>
            </a:r>
          </a:p>
          <a:p>
            <a:pPr marL="457200" lvl="2"/>
            <a:r>
              <a:rPr lang="hi-IN" dirty="0" smtClean="0"/>
              <a:t>बाकि की दीदियों की मदद से वेंडर, बाजार और सामान की सूची बनाएं  </a:t>
            </a:r>
          </a:p>
          <a:p>
            <a:pPr marL="457200" lvl="2"/>
            <a:r>
              <a:rPr lang="hi-IN" dirty="0" smtClean="0"/>
              <a:t>सभी सदस्यों के साथ मिल कर न्यूनतम दाम में देने वाले वेंडरों की सूची बनाएं एवं उनसे पुनः मोल भाव करके दाम और कम कराएं </a:t>
            </a:r>
          </a:p>
          <a:p>
            <a:pPr marL="457200" lvl="2"/>
            <a:r>
              <a:rPr lang="hi-IN" dirty="0" smtClean="0"/>
              <a:t>सभी संभावित वेंडरों की सूची को  BoD  के समक्ष पेश करे और वेंडर चुनाव की प्रक्रिया पूरा करे</a:t>
            </a:r>
          </a:p>
          <a:p>
            <a:pPr marL="457200" lvl="2"/>
            <a:r>
              <a:rPr lang="hi-IN" dirty="0" smtClean="0"/>
              <a:t>हर हफ्ते वेंडर और उनके मूल्य सूची पर चर्चा करें और जरुरत के अनुसार परिवर्तन करे</a:t>
            </a:r>
            <a:endParaRPr lang="en-IN" dirty="0" smtClean="0"/>
          </a:p>
          <a:p>
            <a:endParaRPr lang="en-IN" dirty="0"/>
          </a:p>
        </p:txBody>
      </p:sp>
      <p:sp>
        <p:nvSpPr>
          <p:cNvPr id="21" name="Slide Number Placeholder 20"/>
          <p:cNvSpPr>
            <a:spLocks noGrp="1"/>
          </p:cNvSpPr>
          <p:nvPr>
            <p:ph type="sldNum" sz="quarter" idx="12"/>
          </p:nvPr>
        </p:nvSpPr>
        <p:spPr/>
        <p:txBody>
          <a:bodyPr/>
          <a:lstStyle/>
          <a:p>
            <a:fld id="{EC4B3613-E04B-4CFF-9510-9577112C6256}" type="slidenum">
              <a:rPr lang="en-IN" smtClean="0"/>
              <a:pPr/>
              <a:t>17</a:t>
            </a:fld>
            <a:endParaRPr lang="en-IN"/>
          </a:p>
        </p:txBody>
      </p:sp>
      <p:grpSp>
        <p:nvGrpSpPr>
          <p:cNvPr id="4" name="Group 3"/>
          <p:cNvGrpSpPr/>
          <p:nvPr/>
        </p:nvGrpSpPr>
        <p:grpSpPr>
          <a:xfrm>
            <a:off x="6726838" y="1637320"/>
            <a:ext cx="5257706" cy="4871958"/>
            <a:chOff x="4797189" y="996818"/>
            <a:chExt cx="6397289" cy="4871958"/>
          </a:xfrm>
        </p:grpSpPr>
        <p:sp>
          <p:nvSpPr>
            <p:cNvPr id="5" name="Rectangle 4"/>
            <p:cNvSpPr/>
            <p:nvPr/>
          </p:nvSpPr>
          <p:spPr>
            <a:xfrm>
              <a:off x="5874161" y="996818"/>
              <a:ext cx="1992573" cy="83251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खरीदारी समिति </a:t>
              </a:r>
              <a:endParaRPr lang="en-IN" dirty="0"/>
            </a:p>
          </p:txBody>
        </p:sp>
        <p:sp>
          <p:nvSpPr>
            <p:cNvPr id="6" name="Oval 5"/>
            <p:cNvSpPr/>
            <p:nvPr/>
          </p:nvSpPr>
          <p:spPr>
            <a:xfrm>
              <a:off x="4797189" y="2309618"/>
              <a:ext cx="1076972" cy="914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smtClean="0"/>
                <a:t>बाज़ार</a:t>
              </a:r>
              <a:r>
                <a:rPr lang="hi-IN" dirty="0" smtClean="0"/>
                <a:t> १ </a:t>
              </a:r>
              <a:endParaRPr lang="en-IN" dirty="0"/>
            </a:p>
          </p:txBody>
        </p:sp>
        <p:sp>
          <p:nvSpPr>
            <p:cNvPr id="7" name="Oval 6"/>
            <p:cNvSpPr/>
            <p:nvPr/>
          </p:nvSpPr>
          <p:spPr>
            <a:xfrm>
              <a:off x="6455089" y="2309618"/>
              <a:ext cx="1076972" cy="914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smtClean="0"/>
                <a:t>बाज़ार </a:t>
              </a:r>
              <a:r>
                <a:rPr lang="hi-IN" dirty="0" smtClean="0"/>
                <a:t>२</a:t>
              </a:r>
              <a:r>
                <a:rPr lang="hi-IN" sz="1400" dirty="0" smtClean="0"/>
                <a:t> </a:t>
              </a:r>
              <a:r>
                <a:rPr lang="hi-IN" dirty="0" smtClean="0"/>
                <a:t> </a:t>
              </a:r>
              <a:endParaRPr lang="en-IN" dirty="0"/>
            </a:p>
          </p:txBody>
        </p:sp>
        <p:sp>
          <p:nvSpPr>
            <p:cNvPr id="8" name="Oval 7"/>
            <p:cNvSpPr/>
            <p:nvPr/>
          </p:nvSpPr>
          <p:spPr>
            <a:xfrm>
              <a:off x="7928745" y="2309618"/>
              <a:ext cx="1076972" cy="914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smtClean="0"/>
                <a:t>बाज़ार</a:t>
              </a:r>
              <a:r>
                <a:rPr lang="hi-IN" dirty="0" smtClean="0"/>
                <a:t> ३ </a:t>
              </a:r>
              <a:endParaRPr lang="en-IN" dirty="0"/>
            </a:p>
          </p:txBody>
        </p:sp>
        <p:sp>
          <p:nvSpPr>
            <p:cNvPr id="9" name="Rounded Rectangle 8"/>
            <p:cNvSpPr/>
            <p:nvPr/>
          </p:nvSpPr>
          <p:spPr>
            <a:xfrm>
              <a:off x="5765804" y="3755408"/>
              <a:ext cx="2306472" cy="79786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BoD</a:t>
              </a:r>
              <a:r>
                <a:rPr lang="en-US" dirty="0" smtClean="0"/>
                <a:t> </a:t>
              </a:r>
            </a:p>
            <a:p>
              <a:pPr algn="ctr"/>
              <a:r>
                <a:rPr lang="hi-IN" dirty="0" smtClean="0"/>
                <a:t>मीटिंग </a:t>
              </a:r>
              <a:endParaRPr lang="en-IN" dirty="0"/>
            </a:p>
          </p:txBody>
        </p:sp>
        <p:cxnSp>
          <p:nvCxnSpPr>
            <p:cNvPr id="10" name="Straight Arrow Connector 9"/>
            <p:cNvCxnSpPr>
              <a:stCxn id="5" idx="2"/>
            </p:cNvCxnSpPr>
            <p:nvPr/>
          </p:nvCxnSpPr>
          <p:spPr>
            <a:xfrm flipH="1">
              <a:off x="6870447" y="1829331"/>
              <a:ext cx="1" cy="467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 idx="0"/>
            </p:cNvCxnSpPr>
            <p:nvPr/>
          </p:nvCxnSpPr>
          <p:spPr>
            <a:xfrm>
              <a:off x="6912289" y="1842447"/>
              <a:ext cx="1554942" cy="467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flipH="1">
              <a:off x="5212547" y="1829331"/>
              <a:ext cx="1657901" cy="467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4"/>
              <a:endCxn id="9" idx="0"/>
            </p:cNvCxnSpPr>
            <p:nvPr/>
          </p:nvCxnSpPr>
          <p:spPr>
            <a:xfrm flipH="1">
              <a:off x="6919040" y="3224018"/>
              <a:ext cx="74535" cy="53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912289" y="3224018"/>
              <a:ext cx="1473656" cy="53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4389" y="3224018"/>
              <a:ext cx="1600161" cy="53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550162" y="5308979"/>
              <a:ext cx="2835783" cy="55979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वेंडर का चयन </a:t>
              </a:r>
              <a:endParaRPr lang="en-IN" dirty="0"/>
            </a:p>
          </p:txBody>
        </p:sp>
        <p:cxnSp>
          <p:nvCxnSpPr>
            <p:cNvPr id="17" name="Straight Arrow Connector 16"/>
            <p:cNvCxnSpPr>
              <a:stCxn id="9" idx="2"/>
            </p:cNvCxnSpPr>
            <p:nvPr/>
          </p:nvCxnSpPr>
          <p:spPr>
            <a:xfrm>
              <a:off x="6919040" y="4553271"/>
              <a:ext cx="0" cy="755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Double Bracket 17"/>
            <p:cNvSpPr/>
            <p:nvPr/>
          </p:nvSpPr>
          <p:spPr>
            <a:xfrm>
              <a:off x="8529851" y="1678675"/>
              <a:ext cx="2374710" cy="45037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hi-IN" dirty="0" smtClean="0"/>
                <a:t>समिति बाज़ार में जाकर सर्वे करेगी </a:t>
              </a:r>
              <a:endParaRPr lang="en-IN" dirty="0"/>
            </a:p>
          </p:txBody>
        </p:sp>
        <p:sp>
          <p:nvSpPr>
            <p:cNvPr id="19" name="Double Bracket 18"/>
            <p:cNvSpPr/>
            <p:nvPr/>
          </p:nvSpPr>
          <p:spPr>
            <a:xfrm>
              <a:off x="8819768" y="3353671"/>
              <a:ext cx="2374710" cy="41170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hi-IN" dirty="0" smtClean="0"/>
                <a:t>समिति बाज़ार से सामानों का लिस्ट, दाम इत्यादि जानकारी ले कर आएगी</a:t>
              </a:r>
              <a:endParaRPr lang="en-IN" dirty="0"/>
            </a:p>
          </p:txBody>
        </p:sp>
        <p:sp>
          <p:nvSpPr>
            <p:cNvPr id="20" name="Double Bracket 19"/>
            <p:cNvSpPr/>
            <p:nvPr/>
          </p:nvSpPr>
          <p:spPr>
            <a:xfrm>
              <a:off x="7475461" y="4682924"/>
              <a:ext cx="2531661" cy="4964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hi-IN" dirty="0" smtClean="0"/>
                <a:t>सभी वेंडर का तुलना किया जायेगा </a:t>
              </a:r>
              <a:endParaRPr lang="en-IN" dirty="0"/>
            </a:p>
          </p:txBody>
        </p:sp>
      </p:grpSp>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10359" r="9856" b="16989"/>
          <a:stretch/>
        </p:blipFill>
        <p:spPr>
          <a:xfrm>
            <a:off x="313400" y="87691"/>
            <a:ext cx="975844" cy="1015299"/>
          </a:xfrm>
          <a:prstGeom prst="rect">
            <a:avLst/>
          </a:prstGeom>
        </p:spPr>
      </p:pic>
    </p:spTree>
    <p:extLst>
      <p:ext uri="{BB962C8B-B14F-4D97-AF65-F5344CB8AC3E}">
        <p14:creationId xmlns:p14="http://schemas.microsoft.com/office/powerpoint/2010/main" val="285965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सही सामान, सही कीमत में खरीदना </a:t>
            </a:r>
            <a:endParaRPr lang="en-IN" dirty="0"/>
          </a:p>
        </p:txBody>
      </p:sp>
      <p:sp>
        <p:nvSpPr>
          <p:cNvPr id="3" name="Content Placeholder 2"/>
          <p:cNvSpPr>
            <a:spLocks noGrp="1"/>
          </p:cNvSpPr>
          <p:nvPr>
            <p:ph idx="1"/>
          </p:nvPr>
        </p:nvSpPr>
        <p:spPr>
          <a:xfrm>
            <a:off x="594360" y="1087448"/>
            <a:ext cx="11496090" cy="5200200"/>
          </a:xfrm>
        </p:spPr>
        <p:txBody>
          <a:bodyPr>
            <a:noAutofit/>
          </a:bodyPr>
          <a:lstStyle/>
          <a:p>
            <a:pPr marL="1431925"/>
            <a:r>
              <a:rPr lang="hi-IN" sz="2400" b="0" dirty="0" smtClean="0">
                <a:solidFill>
                  <a:schemeClr val="tx1"/>
                </a:solidFill>
              </a:rPr>
              <a:t>अगर बाजार से सामान 10 बार की जगह 4 बार लायेंगे, तो आने जाने के खर्च/भाड़े में बचत होगी।</a:t>
            </a:r>
          </a:p>
          <a:p>
            <a:pPr marL="1431925"/>
            <a:r>
              <a:rPr lang="hi-IN" sz="2400" b="0" dirty="0" smtClean="0">
                <a:solidFill>
                  <a:schemeClr val="tx1"/>
                </a:solidFill>
              </a:rPr>
              <a:t>अगर ज्यादा सामान, नगद में लायेंगे तो व्यापारी ज्यादा छूट</a:t>
            </a:r>
            <a:r>
              <a:rPr lang="en-IN" sz="2400" b="0" dirty="0" smtClean="0">
                <a:solidFill>
                  <a:schemeClr val="tx1"/>
                </a:solidFill>
              </a:rPr>
              <a:t> </a:t>
            </a:r>
            <a:r>
              <a:rPr lang="hi-IN" sz="2400" b="0" dirty="0" smtClean="0">
                <a:solidFill>
                  <a:schemeClr val="tx1"/>
                </a:solidFill>
              </a:rPr>
              <a:t>में सामान दे सकता है।</a:t>
            </a:r>
            <a:r>
              <a:rPr lang="en-IN" sz="2400" b="0" dirty="0" smtClean="0">
                <a:solidFill>
                  <a:schemeClr val="tx1"/>
                </a:solidFill>
              </a:rPr>
              <a:t> </a:t>
            </a:r>
            <a:r>
              <a:rPr lang="hi-IN" sz="2400" b="0" dirty="0" smtClean="0">
                <a:solidFill>
                  <a:schemeClr val="tx1"/>
                </a:solidFill>
              </a:rPr>
              <a:t>उदहारण: अगर आप कम सामान लेती हैं तो विक्रेता आपको महंगें दर से सामान बेचता है इसलिए ग्रामीण बाज़ार की ओर से खरीदारी करने पर</a:t>
            </a:r>
            <a:r>
              <a:rPr lang="en-IN" sz="2400" b="0" dirty="0" smtClean="0">
                <a:solidFill>
                  <a:schemeClr val="tx1"/>
                </a:solidFill>
              </a:rPr>
              <a:t> </a:t>
            </a:r>
            <a:r>
              <a:rPr lang="hi-IN" sz="2400" b="0" dirty="0" smtClean="0">
                <a:solidFill>
                  <a:schemeClr val="tx1"/>
                </a:solidFill>
              </a:rPr>
              <a:t>आपकी</a:t>
            </a:r>
            <a:r>
              <a:rPr lang="en-IN" sz="2400" b="0" dirty="0" smtClean="0">
                <a:solidFill>
                  <a:schemeClr val="tx1"/>
                </a:solidFill>
              </a:rPr>
              <a:t> </a:t>
            </a:r>
            <a:r>
              <a:rPr lang="hi-IN" sz="2400" b="0" dirty="0" smtClean="0">
                <a:solidFill>
                  <a:schemeClr val="tx1"/>
                </a:solidFill>
              </a:rPr>
              <a:t>मोल-भाव करने की क्षमता बढ़ जाएगी  </a:t>
            </a:r>
          </a:p>
          <a:p>
            <a:r>
              <a:rPr lang="hi-IN" sz="2400" b="0" dirty="0" smtClean="0">
                <a:solidFill>
                  <a:schemeClr val="tx1"/>
                </a:solidFill>
              </a:rPr>
              <a:t>हर बाजार में, हर सामान के लिए उत्पादक, वितरणकर्ता, स्टॉकिस्ट होते हैं , उनसे सामान लेने की कोशिश करनी चाहिए, आपको सस्ते दाम में सामान मिलेगा।</a:t>
            </a:r>
          </a:p>
          <a:p>
            <a:r>
              <a:rPr lang="hi-IN" sz="2400" b="0" dirty="0" smtClean="0">
                <a:solidFill>
                  <a:schemeClr val="tx1"/>
                </a:solidFill>
              </a:rPr>
              <a:t>अगर कुछ सामान एक विक्रेता के पास सस्ता मिल रहा हो, और कुछ सामान किसी और विक्रेता के पास तो कृपया सभी सामान किसी एक विक्रेता से लेने की भूल न करे।</a:t>
            </a:r>
            <a:endParaRPr lang="hi-IN" sz="2400" b="0" dirty="0" smtClean="0">
              <a:solidFill>
                <a:schemeClr val="tx1"/>
              </a:solidFill>
            </a:endParaRPr>
          </a:p>
        </p:txBody>
      </p:sp>
      <p:sp>
        <p:nvSpPr>
          <p:cNvPr id="4" name="Slide Number Placeholder 3"/>
          <p:cNvSpPr>
            <a:spLocks noGrp="1"/>
          </p:cNvSpPr>
          <p:nvPr>
            <p:ph type="sldNum" sz="quarter" idx="12"/>
          </p:nvPr>
        </p:nvSpPr>
        <p:spPr/>
        <p:txBody>
          <a:bodyPr/>
          <a:lstStyle/>
          <a:p>
            <a:fld id="{EC4B3613-E04B-4CFF-9510-9577112C6256}" type="slidenum">
              <a:rPr lang="en-IN" smtClean="0"/>
              <a:pPr/>
              <a:t>18</a:t>
            </a:fld>
            <a:endParaRPr lang="en-IN"/>
          </a:p>
        </p:txBody>
      </p:sp>
      <p:pic>
        <p:nvPicPr>
          <p:cNvPr id="13314" name="Picture 2" descr="https://static.thenounproject.com/png/60437-200.png"/>
          <p:cNvPicPr>
            <a:picLocks noChangeAspect="1" noChangeArrowheads="1"/>
          </p:cNvPicPr>
          <p:nvPr/>
        </p:nvPicPr>
        <p:blipFill rotWithShape="1">
          <a:blip r:embed="rId2">
            <a:extLst>
              <a:ext uri="{28A0092B-C50C-407E-A947-70E740481C1C}">
                <a14:useLocalDpi xmlns:a14="http://schemas.microsoft.com/office/drawing/2010/main"/>
              </a:ext>
            </a:extLst>
          </a:blip>
          <a:srcRect l="15548"/>
          <a:stretch/>
        </p:blipFill>
        <p:spPr bwMode="auto">
          <a:xfrm>
            <a:off x="46571" y="1270328"/>
            <a:ext cx="18340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8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040" y="226988"/>
            <a:ext cx="6972300" cy="734457"/>
          </a:xfrm>
        </p:spPr>
        <p:txBody>
          <a:bodyPr/>
          <a:lstStyle/>
          <a:p>
            <a:r>
              <a:rPr lang="hi-IN" dirty="0" smtClean="0"/>
              <a:t>कुछ महत्वपूर्ण सुझाव/सलाह</a:t>
            </a:r>
            <a:endParaRPr lang="en-IN" dirty="0"/>
          </a:p>
        </p:txBody>
      </p:sp>
      <p:sp>
        <p:nvSpPr>
          <p:cNvPr id="3" name="Content Placeholder 2"/>
          <p:cNvSpPr>
            <a:spLocks noGrp="1"/>
          </p:cNvSpPr>
          <p:nvPr>
            <p:ph idx="1"/>
          </p:nvPr>
        </p:nvSpPr>
        <p:spPr>
          <a:xfrm>
            <a:off x="473312" y="1677151"/>
            <a:ext cx="10941448" cy="5050252"/>
          </a:xfrm>
        </p:spPr>
        <p:txBody>
          <a:bodyPr/>
          <a:lstStyle/>
          <a:p>
            <a:pPr marL="0" indent="0">
              <a:buNone/>
            </a:pPr>
            <a:r>
              <a:rPr lang="hi-IN" sz="2400" dirty="0" smtClean="0"/>
              <a:t>ग्रामीण बाज़ार एक थोक विक्रेता है, सामान खरीदते समय इसका ध्यान रखना बहुत आवश्यक है | ग्रामीण बाज़ार का सामान सीधे ग्राहक उपयोग नहीं करते हैं इसलिए सामानों की अवसान तिथि ज्यादा होनी चाहिए  और सभी सामान अवसान तिथि के अनुसार ही खरीदना चाहिए </a:t>
            </a:r>
          </a:p>
          <a:p>
            <a:pPr marL="517525" lvl="1" indent="-334963"/>
            <a:r>
              <a:rPr lang="hi-IN" sz="2000" dirty="0" smtClean="0"/>
              <a:t>वैसे पदार्थ जिनकी अवसान तिथि कम होती हैं उसे कम ही खरीदे :- इन सामानों को मांग-प्रपत्र के अनुसार ही ख़रीदें और उनकी उत्पादन तिथि, खरीद तिथि के नजदीक होनी चाहिए</a:t>
            </a:r>
          </a:p>
          <a:p>
            <a:pPr marL="517525" lvl="1" indent="-334963"/>
            <a:r>
              <a:rPr lang="hi-IN" sz="2000" dirty="0" smtClean="0"/>
              <a:t>ऐसे सामान जिनकी  दर में ज्यादा उतार-चढ़ाव हो, उन्हें कम से कम खरीदने की कोशिश करें</a:t>
            </a:r>
          </a:p>
          <a:p>
            <a:endParaRPr lang="en-IN" dirty="0"/>
          </a:p>
        </p:txBody>
      </p:sp>
      <p:sp>
        <p:nvSpPr>
          <p:cNvPr id="5" name="Slide Number Placeholder 4"/>
          <p:cNvSpPr>
            <a:spLocks noGrp="1"/>
          </p:cNvSpPr>
          <p:nvPr>
            <p:ph type="sldNum" sz="quarter" idx="12"/>
          </p:nvPr>
        </p:nvSpPr>
        <p:spPr/>
        <p:txBody>
          <a:bodyPr/>
          <a:lstStyle/>
          <a:p>
            <a:fld id="{EC4B3613-E04B-4CFF-9510-9577112C6256}" type="slidenum">
              <a:rPr lang="en-IN" smtClean="0"/>
              <a:pPr/>
              <a:t>19</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9606" r="15877" b="12473"/>
          <a:stretch/>
        </p:blipFill>
        <p:spPr>
          <a:xfrm>
            <a:off x="152400" y="0"/>
            <a:ext cx="1165123" cy="1580684"/>
          </a:xfrm>
          <a:prstGeom prst="rect">
            <a:avLst/>
          </a:prstGeom>
        </p:spPr>
      </p:pic>
    </p:spTree>
    <p:extLst>
      <p:ext uri="{BB962C8B-B14F-4D97-AF65-F5344CB8AC3E}">
        <p14:creationId xmlns:p14="http://schemas.microsoft.com/office/powerpoint/2010/main" val="73218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2F135-5CF5-4FE2-8462-BE0E1245959B}"/>
              </a:ext>
            </a:extLst>
          </p:cNvPr>
          <p:cNvSpPr>
            <a:spLocks noGrp="1"/>
          </p:cNvSpPr>
          <p:nvPr>
            <p:ph type="title"/>
          </p:nvPr>
        </p:nvSpPr>
        <p:spPr/>
        <p:txBody>
          <a:bodyPr/>
          <a:lstStyle/>
          <a:p>
            <a:pPr algn="ctr"/>
            <a:r>
              <a:rPr lang="hi-IN" sz="3600" smtClean="0">
                <a:solidFill>
                  <a:schemeClr val="bg1"/>
                </a:solidFill>
                <a:latin typeface="Mangal" panose="02040503050203030202" pitchFamily="18" charset="0"/>
                <a:cs typeface="Mangal" panose="02040503050203030202" pitchFamily="18" charset="0"/>
              </a:rPr>
              <a:t>परिचय</a:t>
            </a:r>
            <a:endParaRPr lang="en-US" sz="3600" dirty="0">
              <a:solidFill>
                <a:schemeClr val="bg1"/>
              </a:solidFill>
              <a:latin typeface="Mangal" panose="02040503050203030202" pitchFamily="18" charset="0"/>
              <a:cs typeface="Mangal" panose="02040503050203030202" pitchFamily="18" charset="0"/>
            </a:endParaRPr>
          </a:p>
        </p:txBody>
      </p:sp>
      <p:sp>
        <p:nvSpPr>
          <p:cNvPr id="6" name="Rectangle 5">
            <a:extLst>
              <a:ext uri="{FF2B5EF4-FFF2-40B4-BE49-F238E27FC236}">
                <a16:creationId xmlns:a16="http://schemas.microsoft.com/office/drawing/2014/main" xmlns="" id="{BCA174E2-56B5-4A46-B180-3D5FEFFFF5D5}"/>
              </a:ext>
            </a:extLst>
          </p:cNvPr>
          <p:cNvSpPr/>
          <p:nvPr/>
        </p:nvSpPr>
        <p:spPr>
          <a:xfrm>
            <a:off x="335280" y="1308071"/>
            <a:ext cx="10896600" cy="4864129"/>
          </a:xfrm>
          <a:prstGeom prst="rect">
            <a:avLst/>
          </a:prstGeom>
        </p:spPr>
        <p:txBody>
          <a:bodyPr wrap="square">
            <a:noAutofit/>
          </a:bodyPr>
          <a:lstStyle/>
          <a:p>
            <a:pPr defTabSz="457200">
              <a:lnSpc>
                <a:spcPct val="150000"/>
              </a:lnSpc>
            </a:pPr>
            <a:r>
              <a:rPr lang="hi-IN" sz="2800" b="1" dirty="0">
                <a:solidFill>
                  <a:srgbClr val="0070C0"/>
                </a:solidFill>
                <a:latin typeface="Mangal" panose="02040503050203030202" pitchFamily="18" charset="0"/>
                <a:cs typeface="Mangal" panose="02040503050203030202" pitchFamily="18" charset="0"/>
              </a:rPr>
              <a:t>आइये ट्रेनिंग </a:t>
            </a:r>
            <a:r>
              <a:rPr lang="hi-IN" sz="2800" b="1" dirty="0">
                <a:solidFill>
                  <a:srgbClr val="0070C0"/>
                </a:solidFill>
                <a:latin typeface="Mangal" panose="02040503050203030202" pitchFamily="18" charset="0"/>
                <a:cs typeface="Mangal" panose="02040503050203030202" pitchFamily="18" charset="0"/>
              </a:rPr>
              <a:t>शुरू </a:t>
            </a:r>
            <a:r>
              <a:rPr lang="hi-IN" sz="2800" b="1" dirty="0">
                <a:solidFill>
                  <a:srgbClr val="0070C0"/>
                </a:solidFill>
                <a:latin typeface="Mangal" panose="02040503050203030202" pitchFamily="18" charset="0"/>
                <a:cs typeface="Mangal" panose="02040503050203030202" pitchFamily="18" charset="0"/>
              </a:rPr>
              <a:t>करने से पहले एक बार </a:t>
            </a:r>
            <a:r>
              <a:rPr lang="hi-IN" sz="2800" b="1" dirty="0">
                <a:solidFill>
                  <a:srgbClr val="0070C0"/>
                </a:solidFill>
                <a:latin typeface="Mangal" panose="02040503050203030202" pitchFamily="18" charset="0"/>
                <a:cs typeface="Mangal" panose="02040503050203030202" pitchFamily="18" charset="0"/>
              </a:rPr>
              <a:t>एक</a:t>
            </a:r>
            <a:r>
              <a:rPr lang="en-US" sz="2800" b="1" dirty="0">
                <a:solidFill>
                  <a:srgbClr val="0070C0"/>
                </a:solidFill>
                <a:latin typeface="Mangal" panose="02040503050203030202" pitchFamily="18" charset="0"/>
                <a:cs typeface="Mangal" panose="02040503050203030202" pitchFamily="18" charset="0"/>
              </a:rPr>
              <a:t>-</a:t>
            </a:r>
            <a:r>
              <a:rPr lang="hi-IN" sz="2800" b="1" dirty="0">
                <a:solidFill>
                  <a:srgbClr val="0070C0"/>
                </a:solidFill>
                <a:latin typeface="Mangal" panose="02040503050203030202" pitchFamily="18" charset="0"/>
                <a:cs typeface="Mangal" panose="02040503050203030202" pitchFamily="18" charset="0"/>
              </a:rPr>
              <a:t>दूसरे </a:t>
            </a:r>
            <a:r>
              <a:rPr lang="hi-IN" sz="2800" b="1" dirty="0">
                <a:solidFill>
                  <a:srgbClr val="0070C0"/>
                </a:solidFill>
                <a:latin typeface="Mangal" panose="02040503050203030202" pitchFamily="18" charset="0"/>
                <a:cs typeface="Mangal" panose="02040503050203030202" pitchFamily="18" charset="0"/>
              </a:rPr>
              <a:t>को जान लें</a:t>
            </a:r>
            <a:r>
              <a:rPr lang="hi-IN" sz="2800" b="1" dirty="0">
                <a:solidFill>
                  <a:srgbClr val="0070C0"/>
                </a:solidFill>
                <a:latin typeface="Mangal" panose="02040503050203030202" pitchFamily="18" charset="0"/>
                <a:cs typeface="Mangal" panose="02040503050203030202" pitchFamily="18" charset="0"/>
              </a:rPr>
              <a:t>।</a:t>
            </a:r>
            <a:endParaRPr lang="en-US" sz="2800" b="1" dirty="0">
              <a:solidFill>
                <a:srgbClr val="0070C0"/>
              </a:solidFill>
              <a:latin typeface="Mangal" panose="02040503050203030202" pitchFamily="18" charset="0"/>
              <a:cs typeface="Mangal" panose="02040503050203030202" pitchFamily="18" charset="0"/>
            </a:endParaRPr>
          </a:p>
          <a:p>
            <a:pPr marL="4800600" indent="-342900">
              <a:lnSpc>
                <a:spcPct val="150000"/>
              </a:lnSpc>
              <a:buFont typeface="Arial" panose="020B0604020202020204" pitchFamily="34" charset="0"/>
              <a:buChar char="•"/>
            </a:pPr>
            <a:r>
              <a:rPr lang="hi-IN" altLang="en-US" sz="2400" dirty="0">
                <a:solidFill>
                  <a:srgbClr val="212121"/>
                </a:solidFill>
                <a:latin typeface="Mangal" panose="02040503050203030202" pitchFamily="18" charset="0"/>
                <a:cs typeface="Mangal" panose="02040503050203030202" pitchFamily="18" charset="0"/>
              </a:rPr>
              <a:t>नाम</a:t>
            </a:r>
            <a:endParaRPr lang="en-US" altLang="en-US" sz="2400" dirty="0">
              <a:solidFill>
                <a:srgbClr val="212121"/>
              </a:solidFill>
              <a:latin typeface="Mangal" panose="02040503050203030202" pitchFamily="18" charset="0"/>
              <a:cs typeface="Mangal" panose="02040503050203030202" pitchFamily="18" charset="0"/>
            </a:endParaRPr>
          </a:p>
          <a:p>
            <a:pPr marL="4800600" indent="-342900">
              <a:lnSpc>
                <a:spcPct val="150000"/>
              </a:lnSpc>
              <a:buFont typeface="Arial" panose="020B0604020202020204" pitchFamily="34" charset="0"/>
              <a:buChar char="•"/>
            </a:pPr>
            <a:r>
              <a:rPr lang="hi-IN" altLang="en-US" sz="2400" dirty="0" smtClean="0">
                <a:solidFill>
                  <a:srgbClr val="212121"/>
                </a:solidFill>
                <a:latin typeface="Mangal" panose="02040503050203030202" pitchFamily="18" charset="0"/>
              </a:rPr>
              <a:t>ब्लॉक / गाँव</a:t>
            </a:r>
            <a:endParaRPr lang="hi-IN" altLang="en-US" sz="2400" dirty="0">
              <a:solidFill>
                <a:srgbClr val="212121"/>
              </a:solidFill>
              <a:latin typeface="Mangal" panose="02040503050203030202" pitchFamily="18" charset="0"/>
              <a:cs typeface="Mangal" panose="02040503050203030202" pitchFamily="18" charset="0"/>
            </a:endParaRPr>
          </a:p>
          <a:p>
            <a:pPr marL="4800600" indent="-342900">
              <a:lnSpc>
                <a:spcPct val="150000"/>
              </a:lnSpc>
              <a:buFont typeface="Arial" panose="020B0604020202020204" pitchFamily="34" charset="0"/>
              <a:buChar char="•"/>
            </a:pPr>
            <a:r>
              <a:rPr lang="hi-IN" altLang="en-US" sz="2400" dirty="0" smtClean="0">
                <a:solidFill>
                  <a:srgbClr val="212121"/>
                </a:solidFill>
                <a:latin typeface="Mangal" panose="02040503050203030202" pitchFamily="18" charset="0"/>
                <a:cs typeface="Mangal" panose="02040503050203030202" pitchFamily="18" charset="0"/>
              </a:rPr>
              <a:t>स्वयं सहायता समूह  </a:t>
            </a:r>
          </a:p>
          <a:p>
            <a:pPr marL="4800600" indent="-342900">
              <a:lnSpc>
                <a:spcPct val="150000"/>
              </a:lnSpc>
              <a:buFont typeface="Arial" panose="020B0604020202020204" pitchFamily="34" charset="0"/>
              <a:buChar char="•"/>
            </a:pPr>
            <a:r>
              <a:rPr lang="hi-IN" altLang="en-US" sz="2400" dirty="0" smtClean="0">
                <a:solidFill>
                  <a:srgbClr val="212121"/>
                </a:solidFill>
                <a:latin typeface="Mangal" panose="02040503050203030202" pitchFamily="18" charset="0"/>
              </a:rPr>
              <a:t>ग्राम</a:t>
            </a:r>
            <a:r>
              <a:rPr lang="en-US" altLang="en-US" sz="2400" dirty="0" smtClean="0">
                <a:solidFill>
                  <a:srgbClr val="212121"/>
                </a:solidFill>
                <a:latin typeface="Mangal" panose="02040503050203030202" pitchFamily="18" charset="0"/>
              </a:rPr>
              <a:t> </a:t>
            </a:r>
            <a:r>
              <a:rPr lang="hi-IN" altLang="en-US" sz="2400" dirty="0" smtClean="0">
                <a:solidFill>
                  <a:srgbClr val="212121"/>
                </a:solidFill>
                <a:latin typeface="Mangal" panose="02040503050203030202" pitchFamily="18" charset="0"/>
              </a:rPr>
              <a:t>/ </a:t>
            </a:r>
            <a:r>
              <a:rPr lang="hi-IN" altLang="en-US" sz="2400" dirty="0">
                <a:solidFill>
                  <a:srgbClr val="212121"/>
                </a:solidFill>
                <a:latin typeface="Mangal" panose="02040503050203030202" pitchFamily="18" charset="0"/>
              </a:rPr>
              <a:t>संकुल </a:t>
            </a:r>
            <a:r>
              <a:rPr lang="hi-IN" altLang="en-US" sz="2400" dirty="0" smtClean="0">
                <a:solidFill>
                  <a:srgbClr val="212121"/>
                </a:solidFill>
                <a:latin typeface="Mangal" panose="02040503050203030202" pitchFamily="18" charset="0"/>
                <a:cs typeface="Mangal" panose="02040503050203030202" pitchFamily="18" charset="0"/>
              </a:rPr>
              <a:t>संगठन</a:t>
            </a:r>
            <a:endParaRPr lang="en-IN" altLang="en-US" sz="2400" dirty="0" smtClean="0">
              <a:solidFill>
                <a:srgbClr val="212121"/>
              </a:solidFill>
              <a:latin typeface="Mangal" panose="02040503050203030202" pitchFamily="18" charset="0"/>
              <a:cs typeface="Mangal" panose="02040503050203030202" pitchFamily="18" charset="0"/>
            </a:endParaRPr>
          </a:p>
          <a:p>
            <a:pPr marL="4800600" indent="-342900">
              <a:lnSpc>
                <a:spcPct val="200000"/>
              </a:lnSpc>
              <a:buFont typeface="Arial" panose="020B0604020202020204" pitchFamily="34" charset="0"/>
              <a:buChar char="•"/>
            </a:pPr>
            <a:r>
              <a:rPr lang="hi-IN" altLang="en-US" sz="2400" dirty="0" smtClean="0">
                <a:solidFill>
                  <a:srgbClr val="212121"/>
                </a:solidFill>
                <a:latin typeface="Mangal" panose="02040503050203030202" pitchFamily="18" charset="0"/>
                <a:cs typeface="Mangal" panose="02040503050203030202" pitchFamily="18" charset="0"/>
              </a:rPr>
              <a:t>ग्रामीण बाज़ार के बारे में आपकी समझ</a:t>
            </a:r>
          </a:p>
          <a:p>
            <a:pPr marL="1371600" indent="-342900">
              <a:lnSpc>
                <a:spcPct val="150000"/>
              </a:lnSpc>
              <a:buFont typeface="Arial" panose="020B0604020202020204" pitchFamily="34" charset="0"/>
              <a:buChar char="•"/>
            </a:pPr>
            <a:r>
              <a:rPr lang="hi-IN" altLang="en-US" sz="2400" dirty="0" smtClean="0">
                <a:solidFill>
                  <a:srgbClr val="212121"/>
                </a:solidFill>
                <a:latin typeface="Mangal" panose="02040503050203030202" pitchFamily="18" charset="0"/>
                <a:cs typeface="Mangal" panose="02040503050203030202" pitchFamily="18" charset="0"/>
              </a:rPr>
              <a:t>ग्रामीण बाज़ार से अब तक का अनुभव और </a:t>
            </a:r>
            <a:r>
              <a:rPr lang="hi-IN" altLang="en-US" sz="2400" dirty="0" smtClean="0">
                <a:solidFill>
                  <a:srgbClr val="00B050"/>
                </a:solidFill>
                <a:latin typeface="Mangal" panose="02040503050203030202" pitchFamily="18" charset="0"/>
                <a:cs typeface="Mangal" panose="02040503050203030202" pitchFamily="18" charset="0"/>
              </a:rPr>
              <a:t>अपेक्षाएं</a:t>
            </a:r>
            <a:r>
              <a:rPr lang="hi-IN" altLang="en-US" sz="2400" dirty="0" smtClean="0">
                <a:solidFill>
                  <a:srgbClr val="212121"/>
                </a:solidFill>
                <a:latin typeface="Mangal" panose="02040503050203030202" pitchFamily="18" charset="0"/>
                <a:cs typeface="Mangal" panose="02040503050203030202" pitchFamily="18" charset="0"/>
              </a:rPr>
              <a:t>  </a:t>
            </a:r>
          </a:p>
          <a:p>
            <a:pPr marL="1371600" indent="-342900">
              <a:lnSpc>
                <a:spcPct val="150000"/>
              </a:lnSpc>
              <a:buFont typeface="Arial" panose="020B0604020202020204" pitchFamily="34" charset="0"/>
              <a:buChar char="•"/>
            </a:pPr>
            <a:r>
              <a:rPr lang="hi-IN" altLang="en-US" sz="2400" dirty="0" smtClean="0">
                <a:solidFill>
                  <a:srgbClr val="212121"/>
                </a:solidFill>
                <a:latin typeface="Mangal" panose="02040503050203030202" pitchFamily="18" charset="0"/>
              </a:rPr>
              <a:t>इस </a:t>
            </a:r>
            <a:r>
              <a:rPr lang="hi-IN" altLang="en-US" sz="2400" dirty="0">
                <a:solidFill>
                  <a:srgbClr val="212121"/>
                </a:solidFill>
                <a:latin typeface="Mangal" panose="02040503050203030202" pitchFamily="18" charset="0"/>
              </a:rPr>
              <a:t>ट्रेनिंग से अपेक्षाएं (1 से 2)</a:t>
            </a:r>
            <a:r>
              <a:rPr lang="hi-IN" altLang="en-US" sz="2000" dirty="0">
                <a:solidFill>
                  <a:prstClr val="black"/>
                </a:solidFill>
                <a:latin typeface="Mangal" panose="02040503050203030202" pitchFamily="18" charset="0"/>
              </a:rPr>
              <a:t> </a:t>
            </a:r>
            <a:endParaRPr lang="en-US" sz="1600" dirty="0">
              <a:solidFill>
                <a:prstClr val="black"/>
              </a:solidFill>
            </a:endParaRPr>
          </a:p>
        </p:txBody>
      </p:sp>
      <p:sp>
        <p:nvSpPr>
          <p:cNvPr id="9" name="Rectangle 4">
            <a:extLst>
              <a:ext uri="{FF2B5EF4-FFF2-40B4-BE49-F238E27FC236}">
                <a16:creationId xmlns:a16="http://schemas.microsoft.com/office/drawing/2014/main" xmlns="" id="{E1E8AC90-57F7-4C75-B608-3C0A062A2EEF}"/>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832281" y="2237113"/>
            <a:ext cx="3333750" cy="2486025"/>
          </a:xfrm>
          <a:prstGeom prst="rect">
            <a:avLst/>
          </a:prstGeom>
        </p:spPr>
      </p:pic>
      <p:sp>
        <p:nvSpPr>
          <p:cNvPr id="14" name="Slide Number Placeholder 13"/>
          <p:cNvSpPr>
            <a:spLocks noGrp="1"/>
          </p:cNvSpPr>
          <p:nvPr>
            <p:ph type="sldNum" sz="quarter" idx="12"/>
          </p:nvPr>
        </p:nvSpPr>
        <p:spPr/>
        <p:txBody>
          <a:bodyPr/>
          <a:lstStyle/>
          <a:p>
            <a:fld id="{EC4B3613-E04B-4CFF-9510-9577112C6256}" type="slidenum">
              <a:rPr lang="en-IN" smtClean="0"/>
              <a:t>2</a:t>
            </a:fld>
            <a:endParaRPr lang="en-IN"/>
          </a:p>
        </p:txBody>
      </p:sp>
    </p:spTree>
    <p:extLst>
      <p:ext uri="{BB962C8B-B14F-4D97-AF65-F5344CB8AC3E}">
        <p14:creationId xmlns:p14="http://schemas.microsoft.com/office/powerpoint/2010/main" val="2768206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931" y="253216"/>
            <a:ext cx="5302669" cy="708230"/>
          </a:xfrm>
        </p:spPr>
        <p:txBody>
          <a:bodyPr/>
          <a:lstStyle/>
          <a:p>
            <a:r>
              <a:rPr lang="hi-IN" dirty="0" smtClean="0"/>
              <a:t>वेंडर चयन की प्रक्रिया</a:t>
            </a:r>
            <a:endParaRPr lang="en-IN" dirty="0"/>
          </a:p>
        </p:txBody>
      </p:sp>
      <p:sp>
        <p:nvSpPr>
          <p:cNvPr id="3" name="Content Placeholder 2"/>
          <p:cNvSpPr>
            <a:spLocks noGrp="1"/>
          </p:cNvSpPr>
          <p:nvPr>
            <p:ph idx="1"/>
          </p:nvPr>
        </p:nvSpPr>
        <p:spPr>
          <a:xfrm>
            <a:off x="268468" y="1677151"/>
            <a:ext cx="11716076" cy="5050252"/>
          </a:xfrm>
        </p:spPr>
        <p:txBody>
          <a:bodyPr/>
          <a:lstStyle/>
          <a:p>
            <a:pPr lvl="2">
              <a:spcBef>
                <a:spcPts val="1200"/>
              </a:spcBef>
              <a:spcAft>
                <a:spcPts val="1200"/>
              </a:spcAft>
            </a:pPr>
            <a:r>
              <a:rPr lang="hi-IN" dirty="0" smtClean="0"/>
              <a:t>सामानों के सूची  संकलन होने के बाद, जो वेंडर न्यूनतम मूल्य में सामान दें उसके अनुसार विभिन्न पदार्थ का समूहीकरण करें  ताकि गाड़ी का भाड़ा एवं अन्य खर्च में बचत हो</a:t>
            </a:r>
          </a:p>
          <a:p>
            <a:pPr lvl="2">
              <a:spcBef>
                <a:spcPts val="1200"/>
              </a:spcBef>
              <a:spcAft>
                <a:spcPts val="1200"/>
              </a:spcAft>
            </a:pPr>
            <a:r>
              <a:rPr lang="hi-IN" dirty="0" smtClean="0"/>
              <a:t>उसके बाद विभिन्न उत्पादक, वितरणकर्ता एवं थोक व्यापारी से संपर्क करके मोलभाव करना एवं मूल्य सूची ले कर आये । उसके उपरांत संसाधन मानचित्रण</a:t>
            </a:r>
            <a:r>
              <a:rPr lang="en-IN" dirty="0" smtClean="0"/>
              <a:t> </a:t>
            </a:r>
            <a:r>
              <a:rPr lang="hi-IN" dirty="0" smtClean="0"/>
              <a:t>करें  और बाकि सदस्यों के मदद से वेंडर निश्चित करें </a:t>
            </a:r>
          </a:p>
          <a:p>
            <a:pPr lvl="2">
              <a:spcBef>
                <a:spcPts val="1200"/>
              </a:spcBef>
              <a:spcAft>
                <a:spcPts val="1200"/>
              </a:spcAft>
            </a:pPr>
            <a:r>
              <a:rPr lang="hi-IN" dirty="0" smtClean="0"/>
              <a:t>दूसरे वेंडरों से भी नियमित रूप से संपर्क में रहें  और विभिन्न बाजार से सामानों की दर पर ध्यान रखें  और अगर कोई  वेंडर सस्ती दर पर सामान दे रहा हो तो, वेंडर बदला भी जा सकता है ।</a:t>
            </a:r>
            <a:endParaRPr lang="en-IN" dirty="0" smtClean="0"/>
          </a:p>
          <a:p>
            <a:pPr marL="0" indent="0">
              <a:spcBef>
                <a:spcPts val="1200"/>
              </a:spcBef>
              <a:spcAft>
                <a:spcPts val="1200"/>
              </a:spcAft>
              <a:buNone/>
            </a:pPr>
            <a:r>
              <a:rPr lang="hi-IN" sz="2400" dirty="0" smtClean="0"/>
              <a:t>नोट : सामानों का मूल्य मौजूदा दर से कम होना चाहिए सभी सदस्यों के लिए ।</a:t>
            </a:r>
            <a:endParaRPr lang="en-IN" sz="2400" dirty="0" smtClean="0"/>
          </a:p>
          <a:p>
            <a:pPr>
              <a:spcBef>
                <a:spcPts val="1200"/>
              </a:spcBef>
              <a:spcAft>
                <a:spcPts val="1200"/>
              </a:spcAft>
            </a:pPr>
            <a:endParaRPr lang="en-IN" dirty="0"/>
          </a:p>
        </p:txBody>
      </p:sp>
      <p:sp>
        <p:nvSpPr>
          <p:cNvPr id="5" name="Slide Number Placeholder 4"/>
          <p:cNvSpPr>
            <a:spLocks noGrp="1"/>
          </p:cNvSpPr>
          <p:nvPr>
            <p:ph type="sldNum" sz="quarter" idx="12"/>
          </p:nvPr>
        </p:nvSpPr>
        <p:spPr/>
        <p:txBody>
          <a:bodyPr/>
          <a:lstStyle/>
          <a:p>
            <a:fld id="{EC4B3613-E04B-4CFF-9510-9577112C6256}" type="slidenum">
              <a:rPr lang="en-IN" smtClean="0"/>
              <a:pPr/>
              <a:t>20</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6487" r="5341" b="12688"/>
          <a:stretch/>
        </p:blipFill>
        <p:spPr>
          <a:xfrm>
            <a:off x="163217" y="376499"/>
            <a:ext cx="1460090" cy="1445845"/>
          </a:xfrm>
          <a:prstGeom prst="rect">
            <a:avLst/>
          </a:prstGeom>
        </p:spPr>
      </p:pic>
    </p:spTree>
    <p:extLst>
      <p:ext uri="{BB962C8B-B14F-4D97-AF65-F5344CB8AC3E}">
        <p14:creationId xmlns:p14="http://schemas.microsoft.com/office/powerpoint/2010/main" val="4000463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619" y="242849"/>
            <a:ext cx="7916329" cy="708230"/>
          </a:xfrm>
        </p:spPr>
        <p:txBody>
          <a:bodyPr>
            <a:normAutofit/>
          </a:bodyPr>
          <a:lstStyle/>
          <a:p>
            <a:r>
              <a:rPr lang="hi-IN" dirty="0"/>
              <a:t>वेंडर चयन करने हेतु </a:t>
            </a:r>
            <a:r>
              <a:rPr lang="hi-IN" dirty="0" smtClean="0"/>
              <a:t>प्रारूप</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2153743"/>
              </p:ext>
            </p:extLst>
          </p:nvPr>
        </p:nvGraphicFramePr>
        <p:xfrm>
          <a:off x="246465" y="1194919"/>
          <a:ext cx="11533235" cy="5120640"/>
        </p:xfrm>
        <a:graphic>
          <a:graphicData uri="http://schemas.openxmlformats.org/drawingml/2006/table">
            <a:tbl>
              <a:tblPr firstRow="1">
                <a:tableStyleId>{17292A2E-F333-43FB-9621-5CBBE7FDCDCB}</a:tableStyleId>
              </a:tblPr>
              <a:tblGrid>
                <a:gridCol w="973391">
                  <a:extLst>
                    <a:ext uri="{9D8B030D-6E8A-4147-A177-3AD203B41FA5}">
                      <a16:colId xmlns:a16="http://schemas.microsoft.com/office/drawing/2014/main" xmlns="" val="1788998867"/>
                    </a:ext>
                  </a:extLst>
                </a:gridCol>
                <a:gridCol w="4171549">
                  <a:extLst>
                    <a:ext uri="{9D8B030D-6E8A-4147-A177-3AD203B41FA5}">
                      <a16:colId xmlns:a16="http://schemas.microsoft.com/office/drawing/2014/main" xmlns="" val="3045221155"/>
                    </a:ext>
                  </a:extLst>
                </a:gridCol>
                <a:gridCol w="1028987">
                  <a:extLst>
                    <a:ext uri="{9D8B030D-6E8A-4147-A177-3AD203B41FA5}">
                      <a16:colId xmlns:a16="http://schemas.microsoft.com/office/drawing/2014/main" xmlns="" val="591936472"/>
                    </a:ext>
                  </a:extLst>
                </a:gridCol>
                <a:gridCol w="1028987">
                  <a:extLst>
                    <a:ext uri="{9D8B030D-6E8A-4147-A177-3AD203B41FA5}">
                      <a16:colId xmlns:a16="http://schemas.microsoft.com/office/drawing/2014/main" xmlns="" val="2619178530"/>
                    </a:ext>
                  </a:extLst>
                </a:gridCol>
                <a:gridCol w="1028987">
                  <a:extLst>
                    <a:ext uri="{9D8B030D-6E8A-4147-A177-3AD203B41FA5}">
                      <a16:colId xmlns:a16="http://schemas.microsoft.com/office/drawing/2014/main" xmlns="" val="1471663583"/>
                    </a:ext>
                  </a:extLst>
                </a:gridCol>
                <a:gridCol w="1028987">
                  <a:extLst>
                    <a:ext uri="{9D8B030D-6E8A-4147-A177-3AD203B41FA5}">
                      <a16:colId xmlns:a16="http://schemas.microsoft.com/office/drawing/2014/main" xmlns="" val="3111096263"/>
                    </a:ext>
                  </a:extLst>
                </a:gridCol>
                <a:gridCol w="1028987">
                  <a:extLst>
                    <a:ext uri="{9D8B030D-6E8A-4147-A177-3AD203B41FA5}">
                      <a16:colId xmlns:a16="http://schemas.microsoft.com/office/drawing/2014/main" xmlns="" val="3670377707"/>
                    </a:ext>
                  </a:extLst>
                </a:gridCol>
                <a:gridCol w="1243360">
                  <a:extLst>
                    <a:ext uri="{9D8B030D-6E8A-4147-A177-3AD203B41FA5}">
                      <a16:colId xmlns:a16="http://schemas.microsoft.com/office/drawing/2014/main" xmlns="" val="2365779541"/>
                    </a:ext>
                  </a:extLst>
                </a:gridCol>
              </a:tblGrid>
              <a:tr h="0">
                <a:tc rowSpan="4">
                  <a:txBody>
                    <a:bodyPr/>
                    <a:lstStyle/>
                    <a:p>
                      <a:pPr algn="ctr"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hi-IN" sz="1800" u="none" strike="noStrike">
                          <a:effectLst/>
                        </a:rPr>
                        <a:t>वेंडर 1</a:t>
                      </a:r>
                      <a:endParaRPr lang="hi-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hi-IN" sz="1800" u="none" strike="noStrike">
                          <a:effectLst/>
                        </a:rPr>
                        <a:t>वेंडर 2</a:t>
                      </a:r>
                      <a:endParaRPr lang="hi-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hi-IN" sz="1800" u="none" strike="noStrike">
                          <a:effectLst/>
                        </a:rPr>
                        <a:t>वेंडर 3</a:t>
                      </a:r>
                      <a:endParaRPr lang="hi-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2127576680"/>
                  </a:ext>
                </a:extLst>
              </a:tr>
              <a:tr h="0">
                <a:tc vMerge="1">
                  <a:txBody>
                    <a:bodyPr/>
                    <a:lstStyle/>
                    <a:p>
                      <a:endParaRPr lang="en-IN"/>
                    </a:p>
                  </a:txBody>
                  <a:tcPr/>
                </a:tc>
                <a:tc>
                  <a:txBody>
                    <a:bodyPr/>
                    <a:lstStyle/>
                    <a:p>
                      <a:pPr algn="l" fontAlgn="b"/>
                      <a:r>
                        <a:rPr lang="hi-IN" sz="1800" u="none" strike="noStrike" dirty="0">
                          <a:effectLst/>
                        </a:rPr>
                        <a:t>नाम/ पता</a:t>
                      </a:r>
                      <a:endParaRPr lang="hi-IN" sz="18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2805391884"/>
                  </a:ext>
                </a:extLst>
              </a:tr>
              <a:tr h="0">
                <a:tc vMerge="1">
                  <a:txBody>
                    <a:bodyPr/>
                    <a:lstStyle/>
                    <a:p>
                      <a:endParaRPr lang="en-IN"/>
                    </a:p>
                  </a:txBody>
                  <a:tcPr/>
                </a:tc>
                <a:tc>
                  <a:txBody>
                    <a:bodyPr/>
                    <a:lstStyle/>
                    <a:p>
                      <a:pPr algn="l" fontAlgn="ctr"/>
                      <a:r>
                        <a:rPr lang="hi-IN" sz="1800" u="none" strike="noStrike" dirty="0">
                          <a:effectLst/>
                        </a:rPr>
                        <a:t>ग्रामीण बाज़ार से </a:t>
                      </a:r>
                      <a:r>
                        <a:rPr lang="hi-IN" sz="1800" u="none" strike="noStrike" dirty="0" smtClean="0">
                          <a:effectLst/>
                        </a:rPr>
                        <a:t>दूरी/ </a:t>
                      </a:r>
                      <a:r>
                        <a:rPr lang="hi-IN" sz="1800" u="none" strike="noStrike" dirty="0">
                          <a:effectLst/>
                        </a:rPr>
                        <a:t>परिवहन खर्च</a:t>
                      </a:r>
                      <a:endParaRPr lang="hi-IN" sz="18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590216974"/>
                  </a:ext>
                </a:extLst>
              </a:tr>
              <a:tr h="0">
                <a:tc vMerge="1">
                  <a:txBody>
                    <a:bodyPr/>
                    <a:lstStyle/>
                    <a:p>
                      <a:endParaRPr lang="en-IN"/>
                    </a:p>
                  </a:txBody>
                  <a:tcPr/>
                </a:tc>
                <a:tc>
                  <a:txBody>
                    <a:bodyPr/>
                    <a:lstStyle/>
                    <a:p>
                      <a:pPr algn="l" fontAlgn="ctr"/>
                      <a:r>
                        <a:rPr lang="hi-IN" sz="1800" u="none" strike="noStrike" dirty="0">
                          <a:effectLst/>
                        </a:rPr>
                        <a:t>मोबाइल नंबर</a:t>
                      </a:r>
                      <a:endParaRPr lang="hi-IN" sz="18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2200229049"/>
                  </a:ext>
                </a:extLst>
              </a:tr>
              <a:tr h="0">
                <a:tc>
                  <a:txBody>
                    <a:bodyPr/>
                    <a:lstStyle/>
                    <a:p>
                      <a:pPr algn="l" fontAlgn="ctr"/>
                      <a:r>
                        <a:rPr lang="hi-IN" sz="1800" u="none" strike="noStrike">
                          <a:effectLst/>
                        </a:rPr>
                        <a:t>क्रमांक</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hi-IN" sz="1800" u="none" strike="noStrike" dirty="0">
                          <a:effectLst/>
                        </a:rPr>
                        <a:t>सामान का नाम </a:t>
                      </a:r>
                      <a:endParaRPr lang="hi-IN" sz="18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800" u="none" strike="noStrike">
                          <a:effectLst/>
                        </a:rPr>
                        <a:t>दर</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800" u="none" strike="noStrike">
                          <a:effectLst/>
                        </a:rPr>
                        <a:t>न्यूनतम मात्रा</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800" u="none" strike="noStrike">
                          <a:effectLst/>
                        </a:rPr>
                        <a:t>दर</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800" u="none" strike="noStrike">
                          <a:effectLst/>
                        </a:rPr>
                        <a:t>न्यूनतम मात्रा</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800" u="none" strike="noStrike">
                          <a:effectLst/>
                        </a:rPr>
                        <a:t>दर</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800" u="none" strike="noStrike">
                          <a:effectLst/>
                        </a:rPr>
                        <a:t>न्यूनतम मात्रा</a:t>
                      </a:r>
                      <a:endParaRPr lang="hi-IN" sz="1800" b="1"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56083469"/>
                  </a:ext>
                </a:extLst>
              </a:tr>
              <a:tr h="0">
                <a:tc>
                  <a:txBody>
                    <a:bodyPr/>
                    <a:lstStyle/>
                    <a:p>
                      <a:pPr algn="r" fontAlgn="b"/>
                      <a:r>
                        <a:rPr lang="en-IN" sz="1800" u="none" strike="noStrike" dirty="0">
                          <a:effectLst/>
                        </a:rPr>
                        <a:t>1</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9106601"/>
                  </a:ext>
                </a:extLst>
              </a:tr>
              <a:tr h="0">
                <a:tc>
                  <a:txBody>
                    <a:bodyPr/>
                    <a:lstStyle/>
                    <a:p>
                      <a:pPr algn="r" fontAlgn="b"/>
                      <a:r>
                        <a:rPr lang="en-IN" sz="1800" u="none" strike="noStrike">
                          <a:effectLst/>
                        </a:rPr>
                        <a:t>2</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3624614"/>
                  </a:ext>
                </a:extLst>
              </a:tr>
              <a:tr h="0">
                <a:tc>
                  <a:txBody>
                    <a:bodyPr/>
                    <a:lstStyle/>
                    <a:p>
                      <a:pPr algn="r" fontAlgn="b"/>
                      <a:r>
                        <a:rPr lang="en-IN" sz="1800" u="none" strike="noStrike">
                          <a:effectLst/>
                        </a:rPr>
                        <a:t>3</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2867129"/>
                  </a:ext>
                </a:extLst>
              </a:tr>
              <a:tr h="0">
                <a:tc>
                  <a:txBody>
                    <a:bodyPr/>
                    <a:lstStyle/>
                    <a:p>
                      <a:pPr algn="r" fontAlgn="b"/>
                      <a:r>
                        <a:rPr lang="en-IN" sz="1800" u="none" strike="noStrike">
                          <a:effectLst/>
                        </a:rPr>
                        <a:t>4</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82039373"/>
                  </a:ext>
                </a:extLst>
              </a:tr>
              <a:tr h="0">
                <a:tc>
                  <a:txBody>
                    <a:bodyPr/>
                    <a:lstStyle/>
                    <a:p>
                      <a:pPr algn="r" fontAlgn="b"/>
                      <a:r>
                        <a:rPr lang="en-IN" sz="1800" u="none" strike="noStrike">
                          <a:effectLst/>
                        </a:rPr>
                        <a:t>5</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5157164"/>
                  </a:ext>
                </a:extLst>
              </a:tr>
              <a:tr h="0">
                <a:tc>
                  <a:txBody>
                    <a:bodyPr/>
                    <a:lstStyle/>
                    <a:p>
                      <a:pPr algn="r" fontAlgn="b"/>
                      <a:r>
                        <a:rPr lang="en-IN" sz="1800" u="none" strike="noStrike">
                          <a:effectLst/>
                        </a:rPr>
                        <a:t>6</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39916493"/>
                  </a:ext>
                </a:extLst>
              </a:tr>
              <a:tr h="0">
                <a:tc>
                  <a:txBody>
                    <a:bodyPr/>
                    <a:lstStyle/>
                    <a:p>
                      <a:pPr algn="r" fontAlgn="b"/>
                      <a:r>
                        <a:rPr lang="en-IN" sz="1800" u="none" strike="noStrike">
                          <a:effectLst/>
                        </a:rPr>
                        <a:t>7</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0207979"/>
                  </a:ext>
                </a:extLst>
              </a:tr>
              <a:tr h="0">
                <a:tc>
                  <a:txBody>
                    <a:bodyPr/>
                    <a:lstStyle/>
                    <a:p>
                      <a:pPr algn="r" fontAlgn="b"/>
                      <a:r>
                        <a:rPr lang="en-IN" sz="1800" u="none" strike="noStrike">
                          <a:effectLst/>
                        </a:rPr>
                        <a:t>8</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0530802"/>
                  </a:ext>
                </a:extLst>
              </a:tr>
              <a:tr h="0">
                <a:tc>
                  <a:txBody>
                    <a:bodyPr/>
                    <a:lstStyle/>
                    <a:p>
                      <a:pPr algn="r" fontAlgn="b"/>
                      <a:r>
                        <a:rPr lang="en-IN" sz="1800" u="none" strike="noStrike">
                          <a:effectLst/>
                        </a:rPr>
                        <a:t>9</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4044174"/>
                  </a:ext>
                </a:extLst>
              </a:tr>
              <a:tr h="0">
                <a:tc>
                  <a:txBody>
                    <a:bodyPr/>
                    <a:lstStyle/>
                    <a:p>
                      <a:pPr algn="r" fontAlgn="b"/>
                      <a:r>
                        <a:rPr lang="en-IN" sz="1800" u="none" strike="noStrike">
                          <a:effectLst/>
                        </a:rPr>
                        <a:t>10</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a:effectLst/>
                        </a:rPr>
                        <a:t> </a:t>
                      </a:r>
                      <a:endParaRPr lang="en-IN" sz="1800" b="1" i="0" u="none" strike="noStrike">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0233031"/>
                  </a:ext>
                </a:extLst>
              </a:tr>
              <a:tr h="0">
                <a:tc>
                  <a:txBody>
                    <a:bodyPr/>
                    <a:lstStyle/>
                    <a:p>
                      <a:pPr algn="r" fontAlgn="b"/>
                      <a:r>
                        <a:rPr lang="en-IN" sz="1800" u="none" strike="noStrike" dirty="0">
                          <a:effectLst/>
                        </a:rPr>
                        <a:t>11</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55554363"/>
                  </a:ext>
                </a:extLst>
              </a:tr>
            </a:tbl>
          </a:graphicData>
        </a:graphic>
      </p:graphicFrame>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5552" r="6746" b="13333"/>
          <a:stretch/>
        </p:blipFill>
        <p:spPr>
          <a:xfrm>
            <a:off x="444585" y="1550039"/>
            <a:ext cx="750184" cy="944820"/>
          </a:xfrm>
          <a:prstGeom prst="rect">
            <a:avLst/>
          </a:prstGeom>
        </p:spPr>
      </p:pic>
      <p:sp>
        <p:nvSpPr>
          <p:cNvPr id="3" name="Slide Number Placeholder 2"/>
          <p:cNvSpPr>
            <a:spLocks noGrp="1"/>
          </p:cNvSpPr>
          <p:nvPr>
            <p:ph type="sldNum" sz="quarter" idx="12"/>
          </p:nvPr>
        </p:nvSpPr>
        <p:spPr/>
        <p:txBody>
          <a:bodyPr/>
          <a:lstStyle/>
          <a:p>
            <a:fld id="{EC4B3613-E04B-4CFF-9510-9577112C6256}" type="slidenum">
              <a:rPr lang="en-IN" smtClean="0"/>
              <a:t>21</a:t>
            </a:fld>
            <a:endParaRPr lang="en-IN"/>
          </a:p>
        </p:txBody>
      </p:sp>
    </p:spTree>
    <p:extLst>
      <p:ext uri="{BB962C8B-B14F-4D97-AF65-F5344CB8AC3E}">
        <p14:creationId xmlns:p14="http://schemas.microsoft.com/office/powerpoint/2010/main" val="201189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552" y="253216"/>
            <a:ext cx="7916329" cy="708230"/>
          </a:xfrm>
        </p:spPr>
        <p:txBody>
          <a:bodyPr/>
          <a:lstStyle/>
          <a:p>
            <a:r>
              <a:rPr lang="hi-IN" dirty="0" smtClean="0"/>
              <a:t>सामानों का मूल्य निर्धारण</a:t>
            </a:r>
            <a:endParaRPr lang="en-IN" dirty="0"/>
          </a:p>
        </p:txBody>
      </p:sp>
      <p:sp>
        <p:nvSpPr>
          <p:cNvPr id="3" name="Content Placeholder 2"/>
          <p:cNvSpPr>
            <a:spLocks noGrp="1"/>
          </p:cNvSpPr>
          <p:nvPr>
            <p:ph idx="1"/>
          </p:nvPr>
        </p:nvSpPr>
        <p:spPr>
          <a:xfrm>
            <a:off x="268468" y="1298037"/>
            <a:ext cx="11716076" cy="5050252"/>
          </a:xfrm>
        </p:spPr>
        <p:txBody>
          <a:bodyPr/>
          <a:lstStyle/>
          <a:p>
            <a:pPr marL="350838" lvl="2"/>
            <a:r>
              <a:rPr lang="hi-IN" sz="2400" dirty="0" smtClean="0">
                <a:solidFill>
                  <a:srgbClr val="00B0F0"/>
                </a:solidFill>
              </a:rPr>
              <a:t>खरीदारी समिति के वेंडर चयन एवं समझौता/ करार  होने के उपरांत सारे सदस्यों के लिए बोर्ड मूल्य निर्धारित करेगा l </a:t>
            </a:r>
          </a:p>
          <a:p>
            <a:pPr marL="350838" lvl="2"/>
            <a:r>
              <a:rPr lang="hi-IN" sz="2400" dirty="0" smtClean="0">
                <a:solidFill>
                  <a:srgbClr val="00B0F0"/>
                </a:solidFill>
              </a:rPr>
              <a:t>मूल्य निर्धरित करते समय गाड़ी का भाड़ा और ग्रामीण बाजार का परिचालन लागत का ध्यान रखना है |</a:t>
            </a:r>
          </a:p>
          <a:p>
            <a:pPr marL="350838" lvl="2"/>
            <a:r>
              <a:rPr lang="hi-IN" sz="2400" dirty="0" smtClean="0">
                <a:solidFill>
                  <a:srgbClr val="00B0F0"/>
                </a:solidFill>
              </a:rPr>
              <a:t>अगर कोई व्यक्ति ज्यादा खरीदता है तो उसे और खरीदने के लिए प्रेरित कर सकते हैं</a:t>
            </a:r>
          </a:p>
          <a:p>
            <a:pPr marL="350838" lvl="2"/>
            <a:r>
              <a:rPr lang="hi-IN" sz="2400" dirty="0" smtClean="0">
                <a:solidFill>
                  <a:srgbClr val="00B0F0"/>
                </a:solidFill>
              </a:rPr>
              <a:t>उदहारण के तौर पर</a:t>
            </a:r>
          </a:p>
          <a:p>
            <a:pPr marL="1036638" lvl="3"/>
            <a:r>
              <a:rPr lang="hi-IN" sz="2000" dirty="0" smtClean="0"/>
              <a:t>अगर 2-3 महिला मिल के 10,000-15000 रुपया से अधिक का सामान ख़रीदे तो उनके दुकान तक सामान पहुचने का परिचालन हो</a:t>
            </a:r>
          </a:p>
          <a:p>
            <a:pPr marL="1036638" lvl="3"/>
            <a:r>
              <a:rPr lang="hi-IN" sz="2000" dirty="0" smtClean="0"/>
              <a:t>या फिर किसी वाउचर या रिवॉर्ड का परिचलन जो उन्हें और खरीदने में प्रेरित करे</a:t>
            </a:r>
          </a:p>
          <a:p>
            <a:endParaRPr lang="en-IN" dirty="0"/>
          </a:p>
        </p:txBody>
      </p:sp>
      <p:sp>
        <p:nvSpPr>
          <p:cNvPr id="5" name="Slide Number Placeholder 4"/>
          <p:cNvSpPr>
            <a:spLocks noGrp="1"/>
          </p:cNvSpPr>
          <p:nvPr>
            <p:ph type="sldNum" sz="quarter" idx="12"/>
          </p:nvPr>
        </p:nvSpPr>
        <p:spPr/>
        <p:txBody>
          <a:bodyPr/>
          <a:lstStyle/>
          <a:p>
            <a:fld id="{EC4B3613-E04B-4CFF-9510-9577112C6256}" type="slidenum">
              <a:rPr lang="en-IN" smtClean="0"/>
              <a:pPr/>
              <a:t>22</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8423" r="7491" b="13549"/>
          <a:stretch/>
        </p:blipFill>
        <p:spPr>
          <a:xfrm>
            <a:off x="170292" y="73920"/>
            <a:ext cx="1190621" cy="1224117"/>
          </a:xfrm>
          <a:prstGeom prst="rect">
            <a:avLst/>
          </a:prstGeom>
        </p:spPr>
      </p:pic>
    </p:spTree>
    <p:extLst>
      <p:ext uri="{BB962C8B-B14F-4D97-AF65-F5344CB8AC3E}">
        <p14:creationId xmlns:p14="http://schemas.microsoft.com/office/powerpoint/2010/main" val="76920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501" y="0"/>
            <a:ext cx="8911687" cy="890792"/>
          </a:xfrm>
        </p:spPr>
        <p:txBody>
          <a:bodyPr>
            <a:normAutofit/>
          </a:bodyPr>
          <a:lstStyle/>
          <a:p>
            <a:pPr algn="ctr"/>
            <a:r>
              <a:rPr lang="hi-IN" sz="3600" dirty="0" smtClean="0"/>
              <a:t>मूल्य निर्धारण पंजी </a:t>
            </a:r>
            <a:endParaRPr lang="en-IN"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2492628"/>
              </p:ext>
            </p:extLst>
          </p:nvPr>
        </p:nvGraphicFramePr>
        <p:xfrm>
          <a:off x="230576" y="1057179"/>
          <a:ext cx="11287655" cy="4391486"/>
        </p:xfrm>
        <a:graphic>
          <a:graphicData uri="http://schemas.openxmlformats.org/drawingml/2006/table">
            <a:tbl>
              <a:tblPr>
                <a:tableStyleId>{5940675A-B579-460E-94D1-54222C63F5DA}</a:tableStyleId>
              </a:tblPr>
              <a:tblGrid>
                <a:gridCol w="1016314">
                  <a:extLst>
                    <a:ext uri="{9D8B030D-6E8A-4147-A177-3AD203B41FA5}">
                      <a16:colId xmlns:a16="http://schemas.microsoft.com/office/drawing/2014/main" xmlns="" val="20000"/>
                    </a:ext>
                  </a:extLst>
                </a:gridCol>
                <a:gridCol w="1835008">
                  <a:extLst>
                    <a:ext uri="{9D8B030D-6E8A-4147-A177-3AD203B41FA5}">
                      <a16:colId xmlns:a16="http://schemas.microsoft.com/office/drawing/2014/main" xmlns="" val="20001"/>
                    </a:ext>
                  </a:extLst>
                </a:gridCol>
                <a:gridCol w="1820894">
                  <a:extLst>
                    <a:ext uri="{9D8B030D-6E8A-4147-A177-3AD203B41FA5}">
                      <a16:colId xmlns:a16="http://schemas.microsoft.com/office/drawing/2014/main" xmlns="" val="20002"/>
                    </a:ext>
                  </a:extLst>
                </a:gridCol>
                <a:gridCol w="1340967">
                  <a:extLst>
                    <a:ext uri="{9D8B030D-6E8A-4147-A177-3AD203B41FA5}">
                      <a16:colId xmlns:a16="http://schemas.microsoft.com/office/drawing/2014/main" xmlns="" val="20003"/>
                    </a:ext>
                  </a:extLst>
                </a:gridCol>
                <a:gridCol w="1242159">
                  <a:extLst>
                    <a:ext uri="{9D8B030D-6E8A-4147-A177-3AD203B41FA5}">
                      <a16:colId xmlns:a16="http://schemas.microsoft.com/office/drawing/2014/main" xmlns="" val="20004"/>
                    </a:ext>
                  </a:extLst>
                </a:gridCol>
                <a:gridCol w="1623278">
                  <a:extLst>
                    <a:ext uri="{9D8B030D-6E8A-4147-A177-3AD203B41FA5}">
                      <a16:colId xmlns:a16="http://schemas.microsoft.com/office/drawing/2014/main" xmlns="" val="20005"/>
                    </a:ext>
                  </a:extLst>
                </a:gridCol>
                <a:gridCol w="1035132">
                  <a:extLst>
                    <a:ext uri="{9D8B030D-6E8A-4147-A177-3AD203B41FA5}">
                      <a16:colId xmlns:a16="http://schemas.microsoft.com/office/drawing/2014/main" xmlns="" val="20006"/>
                    </a:ext>
                  </a:extLst>
                </a:gridCol>
                <a:gridCol w="1373903">
                  <a:extLst>
                    <a:ext uri="{9D8B030D-6E8A-4147-A177-3AD203B41FA5}">
                      <a16:colId xmlns:a16="http://schemas.microsoft.com/office/drawing/2014/main" xmlns="" val="20007"/>
                    </a:ext>
                  </a:extLst>
                </a:gridCol>
              </a:tblGrid>
              <a:tr h="402911">
                <a:tc gridSpan="8">
                  <a:txBody>
                    <a:bodyPr/>
                    <a:lstStyle/>
                    <a:p>
                      <a:pPr algn="ctr" fontAlgn="b"/>
                      <a:r>
                        <a:rPr lang="hi-IN" sz="2000" b="1" u="none" strike="noStrike" dirty="0">
                          <a:effectLst/>
                        </a:rPr>
                        <a:t>मूल्य निर्धारण पंजी </a:t>
                      </a:r>
                      <a:r>
                        <a:rPr lang="en-IN" sz="1600" u="none" strike="noStrike" dirty="0">
                          <a:effectLst/>
                        </a:rPr>
                        <a:t> </a:t>
                      </a:r>
                      <a:endParaRPr lang="en-IN"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ctr" fontAlgn="b"/>
                      <a:endParaRPr lang="en-IN" sz="1600" b="1" i="0" u="none" strike="noStrike">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IN"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423277">
                <a:tc>
                  <a:txBody>
                    <a:bodyPr/>
                    <a:lstStyle/>
                    <a:p>
                      <a:pPr algn="ctr" fontAlgn="b"/>
                      <a:r>
                        <a:rPr lang="hi-IN" sz="1600" u="none" strike="noStrike" dirty="0">
                          <a:effectLst/>
                        </a:rPr>
                        <a:t>क्रम संख्या</a:t>
                      </a:r>
                      <a:endParaRPr lang="hi-IN"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i-IN" sz="1600" u="none" strike="noStrike" dirty="0">
                          <a:effectLst/>
                        </a:rPr>
                        <a:t>वस्तु का नाम </a:t>
                      </a:r>
                      <a:endParaRPr lang="hi-IN"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i-IN" sz="1600" u="none" strike="noStrike" dirty="0">
                          <a:effectLst/>
                        </a:rPr>
                        <a:t>वस्तु की खरीद मूल्य </a:t>
                      </a:r>
                      <a:endParaRPr lang="hi-IN"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IN" sz="1800" u="none" strike="noStrike" dirty="0">
                          <a:effectLst/>
                        </a:rPr>
                        <a:t>GST</a:t>
                      </a:r>
                      <a:endParaRPr lang="en-IN"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i-IN" sz="1600" u="none" strike="noStrike" dirty="0">
                          <a:effectLst/>
                        </a:rPr>
                        <a:t>परिवहन खर्च </a:t>
                      </a:r>
                      <a:endParaRPr lang="hi-IN"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i-IN" sz="1600" u="none" strike="noStrike" dirty="0">
                          <a:effectLst/>
                        </a:rPr>
                        <a:t>कुल लागत मूल्य </a:t>
                      </a:r>
                      <a:endParaRPr lang="hi-IN"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i-IN" sz="1600" u="none" strike="noStrike" dirty="0" smtClean="0">
                          <a:effectLst/>
                        </a:rPr>
                        <a:t>लाभ</a:t>
                      </a:r>
                      <a:r>
                        <a:rPr lang="en-US" sz="1600" u="none" strike="noStrike" baseline="0" dirty="0" smtClean="0">
                          <a:effectLst/>
                        </a:rPr>
                        <a:t> </a:t>
                      </a:r>
                      <a:r>
                        <a:rPr lang="hi-IN" sz="1600" u="none" strike="noStrike" dirty="0" smtClean="0">
                          <a:effectLst/>
                        </a:rPr>
                        <a:t>%</a:t>
                      </a:r>
                      <a:endParaRPr lang="hi-IN"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hi-IN" sz="1600" u="none" strike="noStrike" dirty="0">
                          <a:effectLst/>
                        </a:rPr>
                        <a:t>बिक्री मूल्य </a:t>
                      </a:r>
                      <a:endParaRPr lang="hi-IN"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324118">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324118">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24118">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324118">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324118">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324118">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24118">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324118">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324118">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r h="324118">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1"/>
                  </a:ext>
                </a:extLst>
              </a:tr>
              <a:tr h="324118">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bl>
          </a:graphicData>
        </a:graphic>
      </p:graphicFrame>
      <p:sp>
        <p:nvSpPr>
          <p:cNvPr id="5" name="TextBox 4"/>
          <p:cNvSpPr txBox="1"/>
          <p:nvPr/>
        </p:nvSpPr>
        <p:spPr>
          <a:xfrm>
            <a:off x="230576" y="5610188"/>
            <a:ext cx="1179378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i-IN" sz="2000" dirty="0" smtClean="0"/>
              <a:t>बिक्री मूल्य का निर्धारण </a:t>
            </a:r>
            <a:r>
              <a:rPr lang="en-US" sz="2000" dirty="0" err="1" smtClean="0"/>
              <a:t>BoD</a:t>
            </a:r>
            <a:r>
              <a:rPr lang="en-US" sz="2000" dirty="0" smtClean="0"/>
              <a:t> </a:t>
            </a:r>
            <a:r>
              <a:rPr lang="hi-IN" sz="2000" dirty="0" smtClean="0"/>
              <a:t>के द्वारा किया जायेगा</a:t>
            </a:r>
            <a:r>
              <a:rPr lang="en-IN" sz="2000" dirty="0" smtClean="0"/>
              <a:t> </a:t>
            </a:r>
            <a:r>
              <a:rPr lang="hi-IN" sz="2000" dirty="0" smtClean="0"/>
              <a:t>। बिक्री मूल्य में परिवहन खर्च, </a:t>
            </a:r>
            <a:r>
              <a:rPr lang="en-US" sz="2000" dirty="0" smtClean="0"/>
              <a:t>GST, </a:t>
            </a:r>
            <a:r>
              <a:rPr lang="hi-IN" sz="2000" dirty="0" smtClean="0"/>
              <a:t>मजदूरी, </a:t>
            </a:r>
          </a:p>
          <a:p>
            <a:pPr algn="ctr"/>
            <a:r>
              <a:rPr lang="hi-IN" sz="2000" dirty="0" smtClean="0"/>
              <a:t>स्टाफ का मानदेय इत्यादि और जीविका ग्रामीण बाज़ार अपना मुनाफ़ा जोड़ा </a:t>
            </a:r>
            <a:r>
              <a:rPr lang="hi-IN" sz="2000" dirty="0"/>
              <a:t>जायेगा</a:t>
            </a:r>
            <a:r>
              <a:rPr lang="hi-IN" sz="2000" dirty="0" smtClean="0"/>
              <a:t>।</a:t>
            </a:r>
            <a:r>
              <a:rPr lang="en-IN" sz="2000" dirty="0" smtClean="0"/>
              <a:t> </a:t>
            </a:r>
            <a:r>
              <a:rPr lang="hi-IN" sz="2000" dirty="0" smtClean="0"/>
              <a:t>बिक्री मूल्य मौजूदा </a:t>
            </a:r>
          </a:p>
          <a:p>
            <a:pPr algn="ctr"/>
            <a:r>
              <a:rPr lang="hi-IN" sz="2000" dirty="0" smtClean="0"/>
              <a:t>बिक्री मूल्य के बराबर या कम होगा ।</a:t>
            </a:r>
            <a:endParaRPr lang="en-IN" sz="2000" dirty="0"/>
          </a:p>
        </p:txBody>
      </p:sp>
      <p:sp>
        <p:nvSpPr>
          <p:cNvPr id="3" name="Slide Number Placeholder 2"/>
          <p:cNvSpPr>
            <a:spLocks noGrp="1"/>
          </p:cNvSpPr>
          <p:nvPr>
            <p:ph type="sldNum" sz="quarter" idx="12"/>
          </p:nvPr>
        </p:nvSpPr>
        <p:spPr/>
        <p:txBody>
          <a:bodyPr/>
          <a:lstStyle/>
          <a:p>
            <a:fld id="{EC4B3613-E04B-4CFF-9510-9577112C6256}" type="slidenum">
              <a:rPr lang="en-IN" smtClean="0"/>
              <a:t>23</a:t>
            </a:fld>
            <a:endParaRPr lang="en-IN"/>
          </a:p>
        </p:txBody>
      </p:sp>
    </p:spTree>
    <p:extLst>
      <p:ext uri="{BB962C8B-B14F-4D97-AF65-F5344CB8AC3E}">
        <p14:creationId xmlns:p14="http://schemas.microsoft.com/office/powerpoint/2010/main" val="3788831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253216"/>
            <a:ext cx="7048500" cy="708230"/>
          </a:xfrm>
        </p:spPr>
        <p:txBody>
          <a:bodyPr>
            <a:normAutofit fontScale="90000"/>
          </a:bodyPr>
          <a:lstStyle/>
          <a:p>
            <a:pPr algn="ctr"/>
            <a:r>
              <a:rPr lang="hi-IN" dirty="0" smtClean="0"/>
              <a:t>बरबाद एवं ख़राब होने वाले सामान का प्रबंधन</a:t>
            </a:r>
            <a:endParaRPr lang="en-IN" dirty="0"/>
          </a:p>
        </p:txBody>
      </p:sp>
      <p:sp>
        <p:nvSpPr>
          <p:cNvPr id="3" name="Content Placeholder 2"/>
          <p:cNvSpPr>
            <a:spLocks noGrp="1"/>
          </p:cNvSpPr>
          <p:nvPr>
            <p:ph idx="1"/>
          </p:nvPr>
        </p:nvSpPr>
        <p:spPr>
          <a:xfrm>
            <a:off x="473312" y="1513346"/>
            <a:ext cx="11716076" cy="5050252"/>
          </a:xfrm>
        </p:spPr>
        <p:txBody>
          <a:bodyPr>
            <a:normAutofit fontScale="85000" lnSpcReduction="10000"/>
          </a:bodyPr>
          <a:lstStyle/>
          <a:p>
            <a:r>
              <a:rPr lang="hi-IN" dirty="0" smtClean="0"/>
              <a:t>क्या आपको ज्ञात हैं, अब तक आपके ग्रामीण बाज़ार में कितना सामान बरबाद हो गया है?</a:t>
            </a:r>
          </a:p>
          <a:p>
            <a:r>
              <a:rPr lang="hi-IN" dirty="0" smtClean="0"/>
              <a:t>अब तक कितने का नुकसान इस कारण हुआ है?(स्टोर मेनेजर से पूछ के सभी को बतायें)</a:t>
            </a:r>
          </a:p>
          <a:p>
            <a:r>
              <a:rPr lang="hi-IN" dirty="0" smtClean="0"/>
              <a:t>क्या लगता हैं, इसका क्या कारण हो सकता हैं ?</a:t>
            </a:r>
            <a:r>
              <a:rPr lang="en-IN" dirty="0" smtClean="0"/>
              <a:t> </a:t>
            </a:r>
            <a:endParaRPr lang="hi-IN" dirty="0" smtClean="0"/>
          </a:p>
          <a:p>
            <a:r>
              <a:rPr lang="hi-IN" dirty="0" smtClean="0"/>
              <a:t>ग्रामीण बाज़ार</a:t>
            </a:r>
            <a:r>
              <a:rPr lang="en-IN" dirty="0" smtClean="0"/>
              <a:t> </a:t>
            </a:r>
            <a:r>
              <a:rPr lang="hi-IN" dirty="0" smtClean="0"/>
              <a:t>ऐसे सामान खरीद रहा है -</a:t>
            </a:r>
            <a:endParaRPr lang="en-IN" dirty="0" smtClean="0"/>
          </a:p>
          <a:p>
            <a:pPr marL="746125" indent="-334963">
              <a:buFont typeface="+mj-lt"/>
              <a:buAutoNum type="arabicPeriod"/>
            </a:pPr>
            <a:r>
              <a:rPr lang="hi-IN" sz="2400" dirty="0" smtClean="0">
                <a:solidFill>
                  <a:schemeClr val="tx1"/>
                </a:solidFill>
              </a:rPr>
              <a:t>जो कोई सदस्य खरीदना नही चाहता ?</a:t>
            </a:r>
          </a:p>
          <a:p>
            <a:pPr marL="746125" indent="-334963">
              <a:buFont typeface="+mj-lt"/>
              <a:buAutoNum type="arabicPeriod"/>
            </a:pPr>
            <a:r>
              <a:rPr lang="hi-IN" sz="2400" dirty="0" smtClean="0">
                <a:solidFill>
                  <a:schemeClr val="tx1"/>
                </a:solidFill>
              </a:rPr>
              <a:t>सामान आवश्यकता से ज्यादा खरीदा जा रहा है?</a:t>
            </a:r>
          </a:p>
          <a:p>
            <a:pPr marL="746125" indent="-334963">
              <a:buFont typeface="+mj-lt"/>
              <a:buAutoNum type="arabicPeriod"/>
            </a:pPr>
            <a:r>
              <a:rPr lang="hi-IN" sz="2400" dirty="0" smtClean="0">
                <a:solidFill>
                  <a:schemeClr val="tx1"/>
                </a:solidFill>
              </a:rPr>
              <a:t>सही मात्रा या सही सामान(1 महीने में अवसान(expire) होने वाला सामान) नही खरीदना ?</a:t>
            </a:r>
          </a:p>
          <a:p>
            <a:pPr marL="746125" indent="-334963">
              <a:buFont typeface="+mj-lt"/>
              <a:buAutoNum type="arabicPeriod"/>
            </a:pPr>
            <a:r>
              <a:rPr lang="hi-IN" sz="2400" dirty="0" smtClean="0">
                <a:solidFill>
                  <a:schemeClr val="tx1"/>
                </a:solidFill>
              </a:rPr>
              <a:t>सही विक्रेता का चयन नही होना, गलत क़रार होना </a:t>
            </a:r>
          </a:p>
          <a:p>
            <a:pPr marL="746125" indent="-334963">
              <a:buFont typeface="+mj-lt"/>
              <a:buAutoNum type="arabicPeriod"/>
            </a:pPr>
            <a:r>
              <a:rPr lang="hi-IN" sz="2400" dirty="0" smtClean="0">
                <a:solidFill>
                  <a:schemeClr val="tx1"/>
                </a:solidFill>
              </a:rPr>
              <a:t>इंडेंट सिस्टम का सही से पालन नही होना ? इत्यादि </a:t>
            </a:r>
            <a:endParaRPr lang="en-IN" sz="2400" dirty="0">
              <a:solidFill>
                <a:schemeClr val="tx1"/>
              </a:solidFill>
            </a:endParaRPr>
          </a:p>
        </p:txBody>
      </p:sp>
      <p:sp>
        <p:nvSpPr>
          <p:cNvPr id="5" name="Slide Number Placeholder 4"/>
          <p:cNvSpPr>
            <a:spLocks noGrp="1"/>
          </p:cNvSpPr>
          <p:nvPr>
            <p:ph type="sldNum" sz="quarter" idx="12"/>
          </p:nvPr>
        </p:nvSpPr>
        <p:spPr/>
        <p:txBody>
          <a:bodyPr/>
          <a:lstStyle/>
          <a:p>
            <a:fld id="{EC4B3613-E04B-4CFF-9510-9577112C6256}" type="slidenum">
              <a:rPr lang="en-IN" smtClean="0"/>
              <a:pPr/>
              <a:t>24</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7993" r="3620" b="14194"/>
          <a:stretch/>
        </p:blipFill>
        <p:spPr>
          <a:xfrm>
            <a:off x="106680" y="107816"/>
            <a:ext cx="1447800" cy="1405529"/>
          </a:xfrm>
          <a:prstGeom prst="rect">
            <a:avLst/>
          </a:prstGeom>
        </p:spPr>
      </p:pic>
    </p:spTree>
    <p:extLst>
      <p:ext uri="{BB962C8B-B14F-4D97-AF65-F5344CB8AC3E}">
        <p14:creationId xmlns:p14="http://schemas.microsoft.com/office/powerpoint/2010/main" val="32130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0"/>
            <a:ext cx="6484620" cy="982288"/>
          </a:xfrm>
        </p:spPr>
        <p:txBody>
          <a:bodyPr>
            <a:normAutofit fontScale="90000"/>
          </a:bodyPr>
          <a:lstStyle/>
          <a:p>
            <a:pPr algn="ctr"/>
            <a:r>
              <a:rPr lang="hi-IN" dirty="0" smtClean="0"/>
              <a:t>पुराना सामानों</a:t>
            </a:r>
            <a:r>
              <a:rPr lang="en-IN" dirty="0" smtClean="0"/>
              <a:t> </a:t>
            </a:r>
            <a:r>
              <a:rPr lang="hi-IN" dirty="0" smtClean="0"/>
              <a:t>की पहचान एवं प्रबंधन</a:t>
            </a:r>
            <a:endParaRPr lang="en-IN" dirty="0"/>
          </a:p>
        </p:txBody>
      </p:sp>
      <p:sp>
        <p:nvSpPr>
          <p:cNvPr id="3" name="Content Placeholder 2"/>
          <p:cNvSpPr>
            <a:spLocks noGrp="1"/>
          </p:cNvSpPr>
          <p:nvPr>
            <p:ph idx="1"/>
          </p:nvPr>
        </p:nvSpPr>
        <p:spPr>
          <a:xfrm>
            <a:off x="187187" y="1256415"/>
            <a:ext cx="12090450" cy="3767878"/>
          </a:xfrm>
        </p:spPr>
        <p:txBody>
          <a:bodyPr>
            <a:normAutofit lnSpcReduction="10000"/>
          </a:bodyPr>
          <a:lstStyle/>
          <a:p>
            <a:pPr marL="396875" lvl="2"/>
            <a:r>
              <a:rPr lang="hi-IN" b="1" dirty="0" smtClean="0"/>
              <a:t>सारे सामान रैक में FIFO के अनुसार रखा जायेगा अर्थात मेनेजर को ये सुनिश्चित करना पड़ेगा की जो सामान स्टोर में पहले आयेगा वो पहले निकलेगा</a:t>
            </a:r>
            <a:endParaRPr lang="en-IN" b="1" dirty="0" smtClean="0"/>
          </a:p>
          <a:p>
            <a:pPr marL="396875" lvl="2"/>
            <a:r>
              <a:rPr lang="hi-IN" b="1" dirty="0" smtClean="0"/>
              <a:t>सारे सामानों का अवसान</a:t>
            </a:r>
            <a:r>
              <a:rPr lang="en-IN" b="1" dirty="0" smtClean="0"/>
              <a:t> </a:t>
            </a:r>
            <a:r>
              <a:rPr lang="hi-IN" b="1" dirty="0" smtClean="0"/>
              <a:t>या एक्सपायरी तिथि स्टोर मैनेजर  को ज्ञात रहना चाहिए </a:t>
            </a:r>
          </a:p>
          <a:p>
            <a:pPr marL="396875" lvl="2"/>
            <a:r>
              <a:rPr lang="hi-IN" b="1" dirty="0" smtClean="0"/>
              <a:t>हर साप्ताहिक सभा में अगले एक महीने में ख़राब होने वाले सामान और उनकी मात्रा की सूची  की चर्चा होनी चाहिए </a:t>
            </a:r>
          </a:p>
          <a:p>
            <a:pPr marL="396875" lvl="2"/>
            <a:r>
              <a:rPr lang="hi-IN" b="1" dirty="0" smtClean="0"/>
              <a:t>बोर्ड मेम्बर उन सामानों को कैसे बेचना हैं और कितनी छूट  में बेचना है, उसकी प्रक्रिया बनाएं  और सभी दीदियों को सूचित करें</a:t>
            </a:r>
          </a:p>
          <a:p>
            <a:pPr lvl="2"/>
            <a:r>
              <a:rPr lang="hi-IN" sz="1800" dirty="0" smtClean="0"/>
              <a:t>उदाहरण के तौर पर</a:t>
            </a:r>
          </a:p>
          <a:p>
            <a:endParaRPr lang="hi-IN" dirty="0" smtClean="0"/>
          </a:p>
          <a:p>
            <a:endParaRPr lang="en-IN" dirty="0"/>
          </a:p>
        </p:txBody>
      </p:sp>
      <p:sp>
        <p:nvSpPr>
          <p:cNvPr id="6" name="Slide Number Placeholder 5"/>
          <p:cNvSpPr>
            <a:spLocks noGrp="1"/>
          </p:cNvSpPr>
          <p:nvPr>
            <p:ph type="sldNum" sz="quarter" idx="12"/>
          </p:nvPr>
        </p:nvSpPr>
        <p:spPr/>
        <p:txBody>
          <a:bodyPr/>
          <a:lstStyle/>
          <a:p>
            <a:fld id="{EC4B3613-E04B-4CFF-9510-9577112C6256}" type="slidenum">
              <a:rPr lang="en-IN" smtClean="0"/>
              <a:pPr/>
              <a:t>25</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431038044"/>
              </p:ext>
            </p:extLst>
          </p:nvPr>
        </p:nvGraphicFramePr>
        <p:xfrm>
          <a:off x="403112" y="4750166"/>
          <a:ext cx="11658600" cy="1645920"/>
        </p:xfrm>
        <a:graphic>
          <a:graphicData uri="http://schemas.openxmlformats.org/drawingml/2006/table">
            <a:tbl>
              <a:tblPr firstRow="1" firstCol="1">
                <a:tableStyleId>{72833802-FEF1-4C79-8D5D-14CF1EAF98D9}</a:tableStyleId>
              </a:tblPr>
              <a:tblGrid>
                <a:gridCol w="2338136">
                  <a:extLst>
                    <a:ext uri="{9D8B030D-6E8A-4147-A177-3AD203B41FA5}">
                      <a16:colId xmlns:a16="http://schemas.microsoft.com/office/drawing/2014/main" xmlns="" val="3773151949"/>
                    </a:ext>
                  </a:extLst>
                </a:gridCol>
                <a:gridCol w="2807369">
                  <a:extLst>
                    <a:ext uri="{9D8B030D-6E8A-4147-A177-3AD203B41FA5}">
                      <a16:colId xmlns:a16="http://schemas.microsoft.com/office/drawing/2014/main" xmlns="" val="3941808214"/>
                    </a:ext>
                  </a:extLst>
                </a:gridCol>
                <a:gridCol w="2951747">
                  <a:extLst>
                    <a:ext uri="{9D8B030D-6E8A-4147-A177-3AD203B41FA5}">
                      <a16:colId xmlns:a16="http://schemas.microsoft.com/office/drawing/2014/main" xmlns="" val="3621422786"/>
                    </a:ext>
                  </a:extLst>
                </a:gridCol>
                <a:gridCol w="3561348">
                  <a:extLst>
                    <a:ext uri="{9D8B030D-6E8A-4147-A177-3AD203B41FA5}">
                      <a16:colId xmlns:a16="http://schemas.microsoft.com/office/drawing/2014/main" xmlns="" val="2084834394"/>
                    </a:ext>
                  </a:extLst>
                </a:gridCol>
              </a:tblGrid>
              <a:tr h="91440">
                <a:tc>
                  <a:txBody>
                    <a:bodyPr/>
                    <a:lstStyle/>
                    <a:p>
                      <a:pPr algn="l">
                        <a:lnSpc>
                          <a:spcPct val="100000"/>
                        </a:lnSpc>
                        <a:spcBef>
                          <a:spcPts val="600"/>
                        </a:spcBef>
                        <a:spcAft>
                          <a:spcPts val="600"/>
                        </a:spcAft>
                      </a:pPr>
                      <a:r>
                        <a:rPr lang="hi-IN" dirty="0" smtClean="0"/>
                        <a:t>सामान का प्रकार</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hi-IN" dirty="0" smtClean="0"/>
                        <a:t>अवसान या एक्सपायरी होने में समय</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hi-IN" dirty="0" smtClean="0"/>
                        <a:t>छूट</a:t>
                      </a:r>
                      <a:r>
                        <a:rPr lang="en-US" dirty="0" smtClean="0"/>
                        <a:t>  </a:t>
                      </a:r>
                      <a:r>
                        <a:rPr lang="hi-IN" dirty="0" smtClean="0"/>
                        <a:t>की </a:t>
                      </a:r>
                      <a:r>
                        <a:rPr lang="hi-IN" dirty="0" smtClean="0"/>
                        <a:t>योजना 1</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hi-IN" dirty="0" smtClean="0"/>
                        <a:t>छूट</a:t>
                      </a:r>
                      <a:r>
                        <a:rPr lang="en-US" dirty="0" smtClean="0"/>
                        <a:t> </a:t>
                      </a:r>
                      <a:r>
                        <a:rPr lang="hi-IN" dirty="0" smtClean="0"/>
                        <a:t>की </a:t>
                      </a:r>
                      <a:r>
                        <a:rPr lang="hi-IN" dirty="0" smtClean="0"/>
                        <a:t>योजना 2</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603377198"/>
                  </a:ext>
                </a:extLst>
              </a:tr>
              <a:tr h="91440">
                <a:tc>
                  <a:txBody>
                    <a:bodyPr/>
                    <a:lstStyle/>
                    <a:p>
                      <a:pPr algn="l">
                        <a:lnSpc>
                          <a:spcPct val="100000"/>
                        </a:lnSpc>
                        <a:spcBef>
                          <a:spcPts val="600"/>
                        </a:spcBef>
                        <a:spcAft>
                          <a:spcPts val="600"/>
                        </a:spcAft>
                      </a:pPr>
                      <a:r>
                        <a:rPr lang="hi-IN" dirty="0" smtClean="0"/>
                        <a:t>बिस्कुट एवं नमकीन</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en-IN" dirty="0"/>
                        <a:t>2 </a:t>
                      </a:r>
                      <a:r>
                        <a:rPr lang="hi-IN" dirty="0" smtClean="0"/>
                        <a:t>महिना</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hi-IN" dirty="0" smtClean="0"/>
                        <a:t>15% 1 महीने के उपरांत</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en-IN" dirty="0" smtClean="0"/>
                        <a:t>30% - </a:t>
                      </a:r>
                      <a:r>
                        <a:rPr lang="hi-IN" dirty="0" smtClean="0"/>
                        <a:t>वस्तु की समाप्ति की तारीख के </a:t>
                      </a:r>
                      <a:r>
                        <a:rPr lang="en-IN" dirty="0" smtClean="0"/>
                        <a:t>15 </a:t>
                      </a:r>
                      <a:r>
                        <a:rPr lang="hi-IN" dirty="0" smtClean="0"/>
                        <a:t>दिन पहले </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524574835"/>
                  </a:ext>
                </a:extLst>
              </a:tr>
              <a:tr h="91440">
                <a:tc>
                  <a:txBody>
                    <a:bodyPr/>
                    <a:lstStyle/>
                    <a:p>
                      <a:pPr algn="l">
                        <a:lnSpc>
                          <a:spcPct val="100000"/>
                        </a:lnSpc>
                        <a:spcBef>
                          <a:spcPts val="600"/>
                        </a:spcBef>
                        <a:spcAft>
                          <a:spcPts val="600"/>
                        </a:spcAft>
                      </a:pPr>
                      <a:r>
                        <a:rPr lang="hi-IN" dirty="0" smtClean="0"/>
                        <a:t>खुला मसाला</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en-IN" dirty="0"/>
                        <a:t> 2 </a:t>
                      </a:r>
                      <a:r>
                        <a:rPr lang="hi-IN" dirty="0" smtClean="0"/>
                        <a:t>महिना</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hi-IN" dirty="0" smtClean="0"/>
                        <a:t>30% बरसात के 1 महीने उपरांत</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600"/>
                        </a:spcBef>
                        <a:spcAft>
                          <a:spcPts val="600"/>
                        </a:spcAft>
                      </a:pPr>
                      <a:r>
                        <a:rPr lang="hi-IN" dirty="0" smtClean="0"/>
                        <a:t>25% गरमी मौसम के 1 महीने बाद</a:t>
                      </a:r>
                      <a:endParaRPr lang="en-IN"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996447135"/>
                  </a:ext>
                </a:extLst>
              </a:tr>
            </a:tbl>
          </a:graphicData>
        </a:graphic>
      </p:graphicFrame>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9283" r="9211" b="16344"/>
          <a:stretch/>
        </p:blipFill>
        <p:spPr>
          <a:xfrm>
            <a:off x="0" y="0"/>
            <a:ext cx="1224116" cy="1256415"/>
          </a:xfrm>
          <a:prstGeom prst="rect">
            <a:avLst/>
          </a:prstGeom>
        </p:spPr>
      </p:pic>
    </p:spTree>
    <p:extLst>
      <p:ext uri="{BB962C8B-B14F-4D97-AF65-F5344CB8AC3E}">
        <p14:creationId xmlns:p14="http://schemas.microsoft.com/office/powerpoint/2010/main" val="3887983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51" y="471640"/>
            <a:ext cx="7916329" cy="708230"/>
          </a:xfrm>
        </p:spPr>
        <p:txBody>
          <a:bodyPr>
            <a:normAutofit fontScale="90000"/>
          </a:bodyPr>
          <a:lstStyle/>
          <a:p>
            <a:pPr algn="ctr"/>
            <a:r>
              <a:rPr lang="hi-IN" dirty="0"/>
              <a:t>निकट भविष्य में ख़राब होने वाले सामान का विवरण </a:t>
            </a:r>
            <a:r>
              <a:rPr lang="hi-IN" dirty="0">
                <a:solidFill>
                  <a:srgbClr val="000000"/>
                </a:solidFill>
                <a:latin typeface="Calibri" panose="020F0502020204030204" pitchFamily="34" charset="0"/>
              </a:rPr>
              <a:t/>
            </a:r>
            <a:br>
              <a:rPr lang="hi-IN" dirty="0">
                <a:solidFill>
                  <a:srgbClr val="000000"/>
                </a:solidFill>
                <a:latin typeface="Calibri" panose="020F0502020204030204" pitchFamily="34" charset="0"/>
              </a:rPr>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3016051"/>
              </p:ext>
            </p:extLst>
          </p:nvPr>
        </p:nvGraphicFramePr>
        <p:xfrm>
          <a:off x="110051" y="1179870"/>
          <a:ext cx="11978640" cy="5212080"/>
        </p:xfrm>
        <a:graphic>
          <a:graphicData uri="http://schemas.openxmlformats.org/drawingml/2006/table">
            <a:tbl>
              <a:tblPr firstRow="1">
                <a:tableStyleId>{72833802-FEF1-4C79-8D5D-14CF1EAF98D9}</a:tableStyleId>
              </a:tblPr>
              <a:tblGrid>
                <a:gridCol w="2956560">
                  <a:extLst>
                    <a:ext uri="{9D8B030D-6E8A-4147-A177-3AD203B41FA5}">
                      <a16:colId xmlns:a16="http://schemas.microsoft.com/office/drawing/2014/main" xmlns="" val="3961490496"/>
                    </a:ext>
                  </a:extLst>
                </a:gridCol>
                <a:gridCol w="975360">
                  <a:extLst>
                    <a:ext uri="{9D8B030D-6E8A-4147-A177-3AD203B41FA5}">
                      <a16:colId xmlns:a16="http://schemas.microsoft.com/office/drawing/2014/main" xmlns="" val="92318429"/>
                    </a:ext>
                  </a:extLst>
                </a:gridCol>
                <a:gridCol w="1115182">
                  <a:extLst>
                    <a:ext uri="{9D8B030D-6E8A-4147-A177-3AD203B41FA5}">
                      <a16:colId xmlns:a16="http://schemas.microsoft.com/office/drawing/2014/main" xmlns="" val="3824431199"/>
                    </a:ext>
                  </a:extLst>
                </a:gridCol>
                <a:gridCol w="622178">
                  <a:extLst>
                    <a:ext uri="{9D8B030D-6E8A-4147-A177-3AD203B41FA5}">
                      <a16:colId xmlns:a16="http://schemas.microsoft.com/office/drawing/2014/main" xmlns="" val="3176247212"/>
                    </a:ext>
                  </a:extLst>
                </a:gridCol>
                <a:gridCol w="214457"/>
                <a:gridCol w="684703">
                  <a:extLst>
                    <a:ext uri="{9D8B030D-6E8A-4147-A177-3AD203B41FA5}">
                      <a16:colId xmlns:a16="http://schemas.microsoft.com/office/drawing/2014/main" xmlns="" val="110516449"/>
                    </a:ext>
                  </a:extLst>
                </a:gridCol>
                <a:gridCol w="1752600"/>
                <a:gridCol w="1158240">
                  <a:extLst>
                    <a:ext uri="{9D8B030D-6E8A-4147-A177-3AD203B41FA5}">
                      <a16:colId xmlns:a16="http://schemas.microsoft.com/office/drawing/2014/main" xmlns="" val="1709702734"/>
                    </a:ext>
                  </a:extLst>
                </a:gridCol>
                <a:gridCol w="1554480">
                  <a:extLst>
                    <a:ext uri="{9D8B030D-6E8A-4147-A177-3AD203B41FA5}">
                      <a16:colId xmlns:a16="http://schemas.microsoft.com/office/drawing/2014/main" xmlns="" val="155929800"/>
                    </a:ext>
                  </a:extLst>
                </a:gridCol>
                <a:gridCol w="944880">
                  <a:extLst>
                    <a:ext uri="{9D8B030D-6E8A-4147-A177-3AD203B41FA5}">
                      <a16:colId xmlns:a16="http://schemas.microsoft.com/office/drawing/2014/main" xmlns="" val="3964341079"/>
                    </a:ext>
                  </a:extLst>
                </a:gridCol>
              </a:tblGrid>
              <a:tr h="0">
                <a:tc gridSpan="4">
                  <a:txBody>
                    <a:bodyPr/>
                    <a:lstStyle/>
                    <a:p>
                      <a:pPr algn="l" fontAlgn="b"/>
                      <a:r>
                        <a:rPr lang="hi-IN" sz="1600" u="none" strike="noStrike" dirty="0">
                          <a:effectLst/>
                        </a:rPr>
                        <a:t>रिपोर्टिंग की तिथि </a:t>
                      </a:r>
                      <a:endParaRPr lang="hi-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hi-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4">
                  <a:txBody>
                    <a:bodyPr/>
                    <a:lstStyle/>
                    <a:p>
                      <a:pPr algn="l" fontAlgn="b"/>
                      <a:r>
                        <a:rPr lang="hi-IN" sz="1600" u="none" strike="noStrike">
                          <a:effectLst/>
                        </a:rPr>
                        <a:t>ग्रामीण बाज़ार का नाम </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346437460"/>
                  </a:ext>
                </a:extLst>
              </a:tr>
              <a:tr h="0">
                <a:tc>
                  <a:txBody>
                    <a:bodyPr/>
                    <a:lstStyle/>
                    <a:p>
                      <a:pPr algn="l" fontAlgn="ctr"/>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hi-IN" sz="1600" u="none" strike="noStrike">
                          <a:effectLst/>
                        </a:rPr>
                        <a:t>क्रमांक</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ctr"/>
                      <a:r>
                        <a:rPr lang="hi-IN" sz="1600" u="none" strike="noStrike">
                          <a:effectLst/>
                        </a:rPr>
                        <a:t>सामान का नाम </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ctr"/>
                      <a:endParaRPr lang="hi-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ctr"/>
                      <a:r>
                        <a:rPr lang="hi-IN" sz="1600" u="none" strike="noStrike">
                          <a:effectLst/>
                        </a:rPr>
                        <a:t>मात्रा</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ctr"/>
                      <a:endParaRPr lang="hi-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hi-IN" sz="1600" u="none" strike="noStrike">
                          <a:effectLst/>
                        </a:rPr>
                        <a:t>प्रति इकाई मूल्य</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hi-IN" sz="1600" u="none" strike="noStrike">
                          <a:effectLst/>
                        </a:rPr>
                        <a:t>कुल मूल्य</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hi-IN" sz="1600" u="none" strike="noStrike">
                          <a:effectLst/>
                        </a:rPr>
                        <a:t>कार्य योजना</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ctr"/>
                      <a:r>
                        <a:rPr lang="hi-IN" sz="1600" u="none" strike="noStrike">
                          <a:effectLst/>
                        </a:rPr>
                        <a:t>दिन शेष</a:t>
                      </a:r>
                      <a:endParaRPr lang="hi-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576749017"/>
                  </a:ext>
                </a:extLst>
              </a:tr>
              <a:tr h="0">
                <a:tc>
                  <a:txBody>
                    <a:bodyPr/>
                    <a:lstStyle/>
                    <a:p>
                      <a:pPr algn="l" fontAlgn="b"/>
                      <a:r>
                        <a:rPr lang="hi-IN" sz="1600" u="none" strike="noStrike" dirty="0">
                          <a:effectLst/>
                        </a:rPr>
                        <a:t>1 महीने में ख़राब होने </a:t>
                      </a:r>
                      <a:r>
                        <a:rPr lang="hi-IN" sz="1600" u="none" strike="noStrike" dirty="0" smtClean="0">
                          <a:effectLst/>
                        </a:rPr>
                        <a:t>वाला </a:t>
                      </a:r>
                      <a:r>
                        <a:rPr lang="hi-IN" sz="1600" u="none" strike="noStrike" dirty="0">
                          <a:effectLst/>
                        </a:rPr>
                        <a:t>सामान </a:t>
                      </a:r>
                      <a:endParaRPr lang="hi-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4047410398"/>
                  </a:ext>
                </a:extLst>
              </a:tr>
              <a:tr h="91440">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778771036"/>
                  </a:ext>
                </a:extLst>
              </a:tr>
              <a:tr h="91440">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964444399"/>
                  </a:ext>
                </a:extLst>
              </a:tr>
              <a:tr h="0">
                <a:tc>
                  <a:txBody>
                    <a:bodyPr/>
                    <a:lstStyle/>
                    <a:p>
                      <a:pPr algn="l" fontAlgn="b"/>
                      <a:r>
                        <a:rPr lang="hi-IN" sz="1600" u="none" strike="noStrike">
                          <a:effectLst/>
                        </a:rPr>
                        <a:t>कुल</a:t>
                      </a:r>
                      <a:endParaRPr lang="hi-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3910448214"/>
                  </a:ext>
                </a:extLst>
              </a:tr>
              <a:tr h="0">
                <a:tc>
                  <a:txBody>
                    <a:bodyPr/>
                    <a:lstStyle/>
                    <a:p>
                      <a:pPr algn="l" fontAlgn="b"/>
                      <a:r>
                        <a:rPr lang="hi-IN" sz="1600" u="none" strike="noStrike" dirty="0">
                          <a:effectLst/>
                        </a:rPr>
                        <a:t>2-3 महीने में ख़राब होने </a:t>
                      </a:r>
                      <a:r>
                        <a:rPr lang="hi-IN" sz="1600" u="none" strike="noStrike" dirty="0" smtClean="0">
                          <a:effectLst/>
                        </a:rPr>
                        <a:t>वाला </a:t>
                      </a:r>
                      <a:r>
                        <a:rPr lang="hi-IN" sz="1600" u="none" strike="noStrike" dirty="0">
                          <a:effectLst/>
                        </a:rPr>
                        <a:t>सामान </a:t>
                      </a:r>
                      <a:endParaRPr lang="hi-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45531283"/>
                  </a:ext>
                </a:extLst>
              </a:tr>
              <a:tr h="91440">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809849964"/>
                  </a:ext>
                </a:extLst>
              </a:tr>
              <a:tr h="91440">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632488720"/>
                  </a:ext>
                </a:extLst>
              </a:tr>
              <a:tr h="0">
                <a:tc>
                  <a:txBody>
                    <a:bodyPr/>
                    <a:lstStyle/>
                    <a:p>
                      <a:pPr algn="l" fontAlgn="b"/>
                      <a:r>
                        <a:rPr lang="hi-IN" sz="1600" u="none" strike="noStrike">
                          <a:effectLst/>
                        </a:rPr>
                        <a:t>कुल</a:t>
                      </a:r>
                      <a:endParaRPr lang="hi-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943391157"/>
                  </a:ext>
                </a:extLst>
              </a:tr>
              <a:tr h="0">
                <a:tc>
                  <a:txBody>
                    <a:bodyPr/>
                    <a:lstStyle/>
                    <a:p>
                      <a:pPr algn="l" fontAlgn="b"/>
                      <a:r>
                        <a:rPr lang="hi-IN" sz="1600" u="none" strike="noStrike" dirty="0">
                          <a:effectLst/>
                        </a:rPr>
                        <a:t>अगले 6 महीने में ख़राब होने </a:t>
                      </a:r>
                      <a:r>
                        <a:rPr lang="hi-IN" sz="1600" u="none" strike="noStrike" dirty="0" smtClean="0">
                          <a:effectLst/>
                        </a:rPr>
                        <a:t>वाला </a:t>
                      </a:r>
                      <a:r>
                        <a:rPr lang="hi-IN" sz="1600" u="none" strike="noStrike" dirty="0">
                          <a:effectLst/>
                        </a:rPr>
                        <a:t>सामान </a:t>
                      </a:r>
                      <a:endParaRPr lang="hi-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394182426"/>
                  </a:ext>
                </a:extLst>
              </a:tr>
              <a:tr h="91440">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4047520428"/>
                  </a:ext>
                </a:extLst>
              </a:tr>
              <a:tr h="0">
                <a:tc>
                  <a:txBody>
                    <a:bodyPr/>
                    <a:lstStyle/>
                    <a:p>
                      <a:pPr algn="l" fontAlgn="b"/>
                      <a:r>
                        <a:rPr lang="hi-IN" sz="1600" u="none" strike="noStrike">
                          <a:effectLst/>
                        </a:rPr>
                        <a:t>कुल</a:t>
                      </a:r>
                      <a:endParaRPr lang="hi-IN" sz="1600" b="1"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l" fontAlgn="b"/>
                      <a:endParaRPr lang="en-IN" sz="18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300873872"/>
                  </a:ext>
                </a:extLst>
              </a:tr>
              <a:tr h="91440">
                <a:tc gridSpan="10">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68987602"/>
                  </a:ext>
                </a:extLst>
              </a:tr>
              <a:tr h="0">
                <a:tc gridSpan="3">
                  <a:txBody>
                    <a:bodyPr/>
                    <a:lstStyle/>
                    <a:p>
                      <a:pPr algn="l" fontAlgn="b"/>
                      <a:r>
                        <a:rPr lang="hi-IN" sz="1600" u="none" strike="noStrike" dirty="0">
                          <a:effectLst/>
                        </a:rPr>
                        <a:t>बनाने वाले का नाम :-</a:t>
                      </a:r>
                      <a:endParaRPr lang="hi-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2">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IN"/>
                    </a:p>
                  </a:txBody>
                  <a:tcPr/>
                </a:tc>
                <a:tc gridSpan="5">
                  <a:txBody>
                    <a:bodyPr/>
                    <a:lstStyle/>
                    <a:p>
                      <a:pPr algn="l" fontAlgn="b"/>
                      <a:r>
                        <a:rPr lang="hi-IN" sz="1600" u="none" strike="noStrike" dirty="0">
                          <a:effectLst/>
                        </a:rPr>
                        <a:t>सत्यापित करने वाले का हंस्ताक्षर :</a:t>
                      </a:r>
                      <a:endParaRPr lang="hi-IN" sz="16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223922129"/>
                  </a:ext>
                </a:extLst>
              </a:tr>
            </a:tbl>
          </a:graphicData>
        </a:graphic>
      </p:graphicFrame>
      <p:sp>
        <p:nvSpPr>
          <p:cNvPr id="3" name="Slide Number Placeholder 2"/>
          <p:cNvSpPr>
            <a:spLocks noGrp="1"/>
          </p:cNvSpPr>
          <p:nvPr>
            <p:ph type="sldNum" sz="quarter" idx="12"/>
          </p:nvPr>
        </p:nvSpPr>
        <p:spPr/>
        <p:txBody>
          <a:bodyPr/>
          <a:lstStyle/>
          <a:p>
            <a:fld id="{EC4B3613-E04B-4CFF-9510-9577112C6256}" type="slidenum">
              <a:rPr lang="en-IN" smtClean="0"/>
              <a:t>26</a:t>
            </a:fld>
            <a:endParaRPr lang="en-IN"/>
          </a:p>
        </p:txBody>
      </p:sp>
    </p:spTree>
    <p:extLst>
      <p:ext uri="{BB962C8B-B14F-4D97-AF65-F5344CB8AC3E}">
        <p14:creationId xmlns:p14="http://schemas.microsoft.com/office/powerpoint/2010/main" val="2184859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इंडेंट सिस्टम या मांग प्रपत्र के फायदे</a:t>
            </a:r>
            <a:endParaRPr lang="en-IN" dirty="0"/>
          </a:p>
        </p:txBody>
      </p:sp>
      <p:sp>
        <p:nvSpPr>
          <p:cNvPr id="3" name="Content Placeholder 2"/>
          <p:cNvSpPr>
            <a:spLocks noGrp="1"/>
          </p:cNvSpPr>
          <p:nvPr>
            <p:ph idx="1"/>
          </p:nvPr>
        </p:nvSpPr>
        <p:spPr>
          <a:xfrm>
            <a:off x="1349734" y="1675521"/>
            <a:ext cx="9729746" cy="4054719"/>
          </a:xfrm>
        </p:spPr>
        <p:txBody>
          <a:bodyPr>
            <a:normAutofit/>
          </a:bodyPr>
          <a:lstStyle/>
          <a:p>
            <a:r>
              <a:rPr lang="hi-IN" sz="2400" dirty="0" smtClean="0"/>
              <a:t>उतना ही सामान स्टोर में आएगा जो बिक सके, अंततः नुकसान कम से कम होगा</a:t>
            </a:r>
            <a:r>
              <a:rPr lang="en-IN" sz="2400" dirty="0" smtClean="0"/>
              <a:t> !!</a:t>
            </a:r>
            <a:endParaRPr lang="hi-IN" sz="2400" dirty="0" smtClean="0"/>
          </a:p>
          <a:p>
            <a:r>
              <a:rPr lang="hi-IN" sz="2400" dirty="0" smtClean="0"/>
              <a:t>मांग के अनुसार सामान आएगा</a:t>
            </a:r>
          </a:p>
          <a:p>
            <a:r>
              <a:rPr lang="hi-IN" sz="2400" dirty="0" smtClean="0"/>
              <a:t>जुड़े हुए सदस्यों की मांग की पूर्ति होगी</a:t>
            </a:r>
          </a:p>
          <a:p>
            <a:endParaRPr lang="hi-IN" sz="2400" dirty="0" smtClean="0"/>
          </a:p>
          <a:p>
            <a:endParaRPr lang="en-IN" sz="2400" dirty="0"/>
          </a:p>
        </p:txBody>
      </p:sp>
      <p:sp>
        <p:nvSpPr>
          <p:cNvPr id="4" name="Slide Number Placeholder 3"/>
          <p:cNvSpPr>
            <a:spLocks noGrp="1"/>
          </p:cNvSpPr>
          <p:nvPr>
            <p:ph type="sldNum" sz="quarter" idx="12"/>
          </p:nvPr>
        </p:nvSpPr>
        <p:spPr/>
        <p:txBody>
          <a:bodyPr/>
          <a:lstStyle/>
          <a:p>
            <a:fld id="{EC4B3613-E04B-4CFF-9510-9577112C6256}" type="slidenum">
              <a:rPr lang="en-IN" smtClean="0"/>
              <a:pPr/>
              <a:t>27</a:t>
            </a:fld>
            <a:endParaRPr lang="en-IN"/>
          </a:p>
        </p:txBody>
      </p:sp>
    </p:spTree>
    <p:extLst>
      <p:ext uri="{BB962C8B-B14F-4D97-AF65-F5344CB8AC3E}">
        <p14:creationId xmlns:p14="http://schemas.microsoft.com/office/powerpoint/2010/main" val="2703708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मांग प्रपत्र (</a:t>
            </a:r>
            <a:r>
              <a:rPr lang="en-US" smtClean="0"/>
              <a:t>Indent)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5405030"/>
              </p:ext>
            </p:extLst>
          </p:nvPr>
        </p:nvGraphicFramePr>
        <p:xfrm>
          <a:off x="405130" y="1488288"/>
          <a:ext cx="7922120" cy="4663440"/>
        </p:xfrm>
        <a:graphic>
          <a:graphicData uri="http://schemas.openxmlformats.org/drawingml/2006/table">
            <a:tbl>
              <a:tblPr/>
              <a:tblGrid>
                <a:gridCol w="988639">
                  <a:extLst>
                    <a:ext uri="{9D8B030D-6E8A-4147-A177-3AD203B41FA5}">
                      <a16:colId xmlns:a16="http://schemas.microsoft.com/office/drawing/2014/main" xmlns="" val="20000"/>
                    </a:ext>
                  </a:extLst>
                </a:gridCol>
                <a:gridCol w="3148034">
                  <a:extLst>
                    <a:ext uri="{9D8B030D-6E8A-4147-A177-3AD203B41FA5}">
                      <a16:colId xmlns:a16="http://schemas.microsoft.com/office/drawing/2014/main" xmlns="" val="20001"/>
                    </a:ext>
                  </a:extLst>
                </a:gridCol>
                <a:gridCol w="2055329">
                  <a:extLst>
                    <a:ext uri="{9D8B030D-6E8A-4147-A177-3AD203B41FA5}">
                      <a16:colId xmlns:a16="http://schemas.microsoft.com/office/drawing/2014/main" xmlns="" val="20002"/>
                    </a:ext>
                  </a:extLst>
                </a:gridCol>
                <a:gridCol w="1730118">
                  <a:extLst>
                    <a:ext uri="{9D8B030D-6E8A-4147-A177-3AD203B41FA5}">
                      <a16:colId xmlns:a16="http://schemas.microsoft.com/office/drawing/2014/main" xmlns="" val="20003"/>
                    </a:ext>
                  </a:extLst>
                </a:gridCol>
              </a:tblGrid>
              <a:tr h="0">
                <a:tc gridSpan="4">
                  <a:txBody>
                    <a:bodyPr/>
                    <a:lstStyle/>
                    <a:p>
                      <a:pPr algn="l" fontAlgn="ctr"/>
                      <a:r>
                        <a:rPr lang="hi-IN" sz="1800" u="none" strike="noStrike" dirty="0">
                          <a:effectLst/>
                        </a:rPr>
                        <a:t>जीविका ग्रामीण </a:t>
                      </a:r>
                      <a:r>
                        <a:rPr lang="hi-IN" sz="1800" u="none" strike="noStrike" dirty="0" smtClean="0">
                          <a:effectLst/>
                        </a:rPr>
                        <a:t>बाजार</a:t>
                      </a:r>
                      <a:endParaRPr lang="hi-IN" sz="1800" b="1" i="0" u="none" strike="noStrike" dirty="0">
                        <a:solidFill>
                          <a:srgbClr val="212121"/>
                        </a:solidFill>
                        <a:effectLst/>
                        <a:latin typeface="Inherit"/>
                      </a:endParaRPr>
                    </a:p>
                  </a:txBody>
                  <a:tcPr marL="45720" marR="4572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0">
                <a:tc gridSpan="4">
                  <a:txBody>
                    <a:bodyPr/>
                    <a:lstStyle/>
                    <a:p>
                      <a:pPr algn="l" fontAlgn="ctr"/>
                      <a:r>
                        <a:rPr lang="hi-IN" sz="1800" u="none" strike="noStrike" dirty="0">
                          <a:effectLst/>
                        </a:rPr>
                        <a:t>सामान </a:t>
                      </a:r>
                      <a:r>
                        <a:rPr lang="hi-IN" sz="1800" u="none" strike="noStrike" dirty="0" smtClean="0">
                          <a:effectLst/>
                        </a:rPr>
                        <a:t>खरीद-मांगपत्र                                  </a:t>
                      </a:r>
                      <a:r>
                        <a:rPr lang="hi-IN" sz="1800" u="none" strike="noStrike" dirty="0">
                          <a:effectLst/>
                        </a:rPr>
                        <a:t>तारीख:</a:t>
                      </a:r>
                      <a:endParaRPr lang="hi-IN" sz="1800" b="1" i="0" u="none" strike="noStrike" dirty="0">
                        <a:solidFill>
                          <a:srgbClr val="000000"/>
                        </a:solidFill>
                        <a:effectLst/>
                        <a:latin typeface="Calibri" panose="020F0502020204030204" pitchFamily="34" charset="0"/>
                      </a:endParaRPr>
                    </a:p>
                  </a:txBody>
                  <a:tcPr marL="45720" marR="4572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1"/>
                  </a:ext>
                </a:extLst>
              </a:tr>
              <a:tr h="0">
                <a:tc gridSpan="4">
                  <a:txBody>
                    <a:bodyPr/>
                    <a:lstStyle/>
                    <a:p>
                      <a:pPr algn="l" fontAlgn="t"/>
                      <a:r>
                        <a:rPr lang="hi-IN" sz="1600" u="none" strike="noStrike" dirty="0" smtClean="0">
                          <a:effectLst/>
                        </a:rPr>
                        <a:t>दीदी </a:t>
                      </a:r>
                      <a:r>
                        <a:rPr lang="hi-IN" sz="1600" u="none" strike="noStrike" dirty="0">
                          <a:effectLst/>
                        </a:rPr>
                        <a:t>का नाम    :</a:t>
                      </a:r>
                      <a:endParaRPr lang="hi-IN" sz="1600" b="1" i="0" u="none" strike="noStrike" dirty="0">
                        <a:solidFill>
                          <a:srgbClr val="000000"/>
                        </a:solidFill>
                        <a:effectLst/>
                        <a:latin typeface="Calibri" panose="020F0502020204030204" pitchFamily="34" charset="0"/>
                      </a:endParaRPr>
                    </a:p>
                  </a:txBody>
                  <a:tcPr marL="45720" marR="4572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2"/>
                  </a:ext>
                </a:extLst>
              </a:tr>
              <a:tr h="0">
                <a:tc gridSpan="4">
                  <a:txBody>
                    <a:bodyPr/>
                    <a:lstStyle/>
                    <a:p>
                      <a:pPr algn="l" fontAlgn="ctr"/>
                      <a:r>
                        <a:rPr lang="hi-IN" sz="1600" u="none" strike="noStrike" dirty="0">
                          <a:effectLst/>
                        </a:rPr>
                        <a:t>आईडी नंबर :</a:t>
                      </a:r>
                      <a:endParaRPr lang="hi-IN" sz="1600" b="1" i="0" u="none" strike="noStrike" dirty="0">
                        <a:solidFill>
                          <a:srgbClr val="000000"/>
                        </a:solidFill>
                        <a:effectLst/>
                        <a:latin typeface="Calibri" panose="020F0502020204030204" pitchFamily="34" charset="0"/>
                      </a:endParaRPr>
                    </a:p>
                  </a:txBody>
                  <a:tcPr marL="45720" marR="4572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3"/>
                  </a:ext>
                </a:extLst>
              </a:tr>
              <a:tr h="0">
                <a:tc gridSpan="4">
                  <a:txBody>
                    <a:bodyPr/>
                    <a:lstStyle/>
                    <a:p>
                      <a:pPr algn="l" fontAlgn="b"/>
                      <a:r>
                        <a:rPr lang="hi-IN" sz="1600" u="none" strike="noStrike" dirty="0">
                          <a:effectLst/>
                        </a:rPr>
                        <a:t>पता , मोबाइल नंबर  :</a:t>
                      </a:r>
                      <a:endParaRPr lang="hi-IN" sz="1600" b="1" i="0" u="none" strike="noStrike" dirty="0">
                        <a:solidFill>
                          <a:srgbClr val="000000"/>
                        </a:solidFill>
                        <a:effectLst/>
                        <a:latin typeface="Calibri" panose="020F0502020204030204" pitchFamily="34" charset="0"/>
                      </a:endParaRPr>
                    </a:p>
                  </a:txBody>
                  <a:tcPr marL="45720" marR="4572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4"/>
                  </a:ext>
                </a:extLst>
              </a:tr>
              <a:tr h="0">
                <a:tc gridSpan="2">
                  <a:txBody>
                    <a:bodyPr/>
                    <a:lstStyle/>
                    <a:p>
                      <a:pPr algn="l" fontAlgn="ctr"/>
                      <a:r>
                        <a:rPr lang="hi-IN" sz="1800" u="none" strike="noStrike" dirty="0" smtClean="0">
                          <a:effectLst/>
                        </a:rPr>
                        <a:t>समूह </a:t>
                      </a:r>
                      <a:r>
                        <a:rPr lang="hi-IN" sz="1800" u="none" strike="noStrike" dirty="0">
                          <a:effectLst/>
                        </a:rPr>
                        <a:t>का नाम  :</a:t>
                      </a:r>
                      <a:endParaRPr lang="hi-IN" sz="1800" b="1"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45720" marR="45720" anchor="ctr"/>
                </a:tc>
                <a:tc hMerge="1">
                  <a:txBody>
                    <a:bodyPr/>
                    <a:lstStyle/>
                    <a:p>
                      <a:endParaRPr lang="en-IN"/>
                    </a:p>
                  </a:txBody>
                  <a:tcPr/>
                </a:tc>
                <a:tc>
                  <a:txBody>
                    <a:bodyPr/>
                    <a:lstStyle/>
                    <a:p>
                      <a:pPr algn="l" fontAlgn="t"/>
                      <a:r>
                        <a:rPr lang="en-IN" sz="1800" u="none" strike="noStrike">
                          <a:effectLst/>
                        </a:rPr>
                        <a:t> </a:t>
                      </a:r>
                      <a:endParaRPr lang="en-IN" sz="1800" b="1" i="0" u="none" strike="noStrike">
                        <a:solidFill>
                          <a:srgbClr val="000000"/>
                        </a:solidFill>
                        <a:effectLst/>
                        <a:latin typeface="Arial Unicode MS" panose="020B0604020202020204" pitchFamily="34" charset="-128"/>
                        <a:ea typeface="Arial Unicode MS" panose="020B0604020202020204" pitchFamily="34" charset="-128"/>
                      </a:endParaRPr>
                    </a:p>
                  </a:txBody>
                  <a:tcPr marL="45720" marR="45720" anchor="ctr"/>
                </a:tc>
                <a:tc>
                  <a:txBody>
                    <a:bodyPr/>
                    <a:lstStyle/>
                    <a:p>
                      <a:pPr algn="l" fontAlgn="b"/>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 val="10006"/>
                  </a:ext>
                </a:extLst>
              </a:tr>
              <a:tr h="0">
                <a:tc gridSpan="2">
                  <a:txBody>
                    <a:bodyPr/>
                    <a:lstStyle/>
                    <a:p>
                      <a:pPr algn="l" fontAlgn="t"/>
                      <a:r>
                        <a:rPr lang="en-IN" sz="1600" u="none" strike="noStrike" dirty="0">
                          <a:effectLst/>
                        </a:rPr>
                        <a:t>VO </a:t>
                      </a:r>
                      <a:r>
                        <a:rPr lang="hi-IN" sz="1600" u="none" strike="noStrike" dirty="0">
                          <a:effectLst/>
                        </a:rPr>
                        <a:t>का नाम  :</a:t>
                      </a:r>
                      <a:endParaRPr lang="hi-IN" sz="1600" b="1" i="0" u="none" strike="noStrike" dirty="0">
                        <a:solidFill>
                          <a:srgbClr val="000000"/>
                        </a:solidFill>
                        <a:effectLst/>
                        <a:latin typeface="Calibri" panose="020F0502020204030204" pitchFamily="34" charset="0"/>
                      </a:endParaRPr>
                    </a:p>
                  </a:txBody>
                  <a:tcPr marL="45720" marR="45720" anchor="ctr"/>
                </a:tc>
                <a:tc hMerge="1">
                  <a:txBody>
                    <a:bodyPr/>
                    <a:lstStyle/>
                    <a:p>
                      <a:endParaRPr lang="en-IN"/>
                    </a:p>
                  </a:txBody>
                  <a:tcPr/>
                </a:tc>
                <a:tc>
                  <a:txBody>
                    <a:bodyPr/>
                    <a:lstStyle/>
                    <a:p>
                      <a:pPr algn="l" fontAlgn="t"/>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tc>
                <a:tc>
                  <a:txBody>
                    <a:bodyPr/>
                    <a:lstStyle/>
                    <a:p>
                      <a:pPr algn="l" fontAlgn="b"/>
                      <a:r>
                        <a:rPr lang="en-IN" sz="1600" u="none" strike="noStrike">
                          <a:effectLst/>
                        </a:rPr>
                        <a:t> </a:t>
                      </a:r>
                      <a:endParaRPr lang="en-IN" sz="1600" b="1"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 val="10007"/>
                  </a:ext>
                </a:extLst>
              </a:tr>
              <a:tr h="0">
                <a:tc>
                  <a:txBody>
                    <a:bodyPr/>
                    <a:lstStyle/>
                    <a:p>
                      <a:pPr algn="ctr" fontAlgn="b"/>
                      <a:r>
                        <a:rPr lang="hi-IN" sz="1600" u="none" strike="noStrike" dirty="0">
                          <a:effectLst/>
                        </a:rPr>
                        <a:t>क्रम संख्या </a:t>
                      </a:r>
                      <a:endParaRPr lang="hi-IN" sz="1600" b="1" i="0" u="none" strike="noStrike" dirty="0">
                        <a:solidFill>
                          <a:srgbClr val="000000"/>
                        </a:solidFill>
                        <a:effectLst/>
                        <a:latin typeface="Calibri" panose="020F0502020204030204" pitchFamily="34" charset="0"/>
                      </a:endParaRPr>
                    </a:p>
                  </a:txBody>
                  <a:tcPr marL="7645" marR="7645" marT="7645" marB="0" anchor="ctr"/>
                </a:tc>
                <a:tc>
                  <a:txBody>
                    <a:bodyPr/>
                    <a:lstStyle/>
                    <a:p>
                      <a:pPr algn="l" fontAlgn="b"/>
                      <a:r>
                        <a:rPr lang="hi-IN" sz="1600" u="none" strike="noStrike" dirty="0">
                          <a:effectLst/>
                        </a:rPr>
                        <a:t>वस्तु का नाम</a:t>
                      </a:r>
                      <a:endParaRPr lang="hi-IN" sz="16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hi-IN" sz="1600" u="none" strike="noStrike" dirty="0">
                          <a:effectLst/>
                        </a:rPr>
                        <a:t>कंपनी / ब्रांड</a:t>
                      </a:r>
                      <a:endParaRPr lang="hi-IN" sz="16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hi-IN" sz="1600" u="none" strike="noStrike" dirty="0">
                          <a:effectLst/>
                        </a:rPr>
                        <a:t>मात्रा </a:t>
                      </a:r>
                      <a:endParaRPr lang="hi-IN" sz="16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 val="10008"/>
                  </a:ext>
                </a:extLst>
              </a:tr>
              <a:tr h="0">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2000" u="none" strike="noStrike" dirty="0">
                          <a:effectLst/>
                        </a:rPr>
                        <a:t> </a:t>
                      </a:r>
                      <a:endParaRPr lang="en-IN" sz="2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2000" u="none" strike="noStrike" dirty="0">
                          <a:effectLst/>
                        </a:rPr>
                        <a:t> </a:t>
                      </a:r>
                      <a:endParaRPr lang="en-IN" sz="2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2000" u="none" strike="noStrike" dirty="0">
                          <a:effectLst/>
                        </a:rPr>
                        <a:t> </a:t>
                      </a:r>
                      <a:endParaRPr lang="en-IN" sz="20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xmlns="" val="10009"/>
                  </a:ext>
                </a:extLst>
              </a:tr>
              <a:tr h="0">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2000" u="none" strike="noStrike" dirty="0">
                          <a:effectLst/>
                        </a:rPr>
                        <a:t> </a:t>
                      </a:r>
                      <a:endParaRPr lang="en-IN" sz="2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2000" u="none" strike="noStrike" dirty="0">
                          <a:effectLst/>
                        </a:rPr>
                        <a:t> </a:t>
                      </a:r>
                      <a:endParaRPr lang="en-IN" sz="20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2000" u="none" strike="noStrike" dirty="0">
                          <a:effectLst/>
                        </a:rPr>
                        <a:t> </a:t>
                      </a:r>
                      <a:endParaRPr lang="en-IN" sz="20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xmlns="" val="10010"/>
                  </a:ext>
                </a:extLst>
              </a:tr>
              <a:tr h="0">
                <a:tc>
                  <a:txBody>
                    <a:bodyPr/>
                    <a:lstStyle/>
                    <a:p>
                      <a:pPr algn="l" fontAlgn="b"/>
                      <a:r>
                        <a:rPr lang="en-IN" sz="1600" u="none" strike="noStrike" dirty="0">
                          <a:effectLst/>
                        </a:rPr>
                        <a:t> </a:t>
                      </a:r>
                      <a:endParaRPr lang="en-IN" sz="16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xmlns="" val="10013"/>
                  </a:ext>
                </a:extLst>
              </a:tr>
              <a:tr h="0">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xmlns="" val="10014"/>
                  </a:ext>
                </a:extLst>
              </a:tr>
              <a:tr h="0">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xmlns="" val="10015"/>
                  </a:ext>
                </a:extLst>
              </a:tr>
            </a:tbl>
          </a:graphicData>
        </a:graphic>
      </p:graphicFrame>
      <p:sp>
        <p:nvSpPr>
          <p:cNvPr id="3" name="Slide Number Placeholder 2"/>
          <p:cNvSpPr>
            <a:spLocks noGrp="1"/>
          </p:cNvSpPr>
          <p:nvPr>
            <p:ph type="sldNum" sz="quarter" idx="12"/>
          </p:nvPr>
        </p:nvSpPr>
        <p:spPr/>
        <p:txBody>
          <a:bodyPr/>
          <a:lstStyle/>
          <a:p>
            <a:fld id="{EC4B3613-E04B-4CFF-9510-9577112C6256}" type="slidenum">
              <a:rPr lang="en-IN" smtClean="0"/>
              <a:pPr/>
              <a:t>28</a:t>
            </a:fld>
            <a:endParaRPr lang="en-IN"/>
          </a:p>
        </p:txBody>
      </p:sp>
      <p:sp>
        <p:nvSpPr>
          <p:cNvPr id="5" name="TextBox 4"/>
          <p:cNvSpPr txBox="1"/>
          <p:nvPr/>
        </p:nvSpPr>
        <p:spPr>
          <a:xfrm>
            <a:off x="8686800" y="1594968"/>
            <a:ext cx="2605220" cy="4074312"/>
          </a:xfrm>
          <a:prstGeom prst="rect">
            <a:avLst/>
          </a:prstGeom>
          <a:solidFill>
            <a:schemeClr val="accent4">
              <a:lumMod val="20000"/>
              <a:lumOff val="80000"/>
            </a:schemeClr>
          </a:solidFill>
        </p:spPr>
        <p:txBody>
          <a:bodyPr wrap="square" rtlCol="0" anchor="ctr">
            <a:noAutofit/>
          </a:bodyPr>
          <a:lstStyle/>
          <a:p>
            <a:r>
              <a:rPr lang="hi-IN" dirty="0"/>
              <a:t>यह प्रपत्र सभी दीदियों </a:t>
            </a:r>
          </a:p>
          <a:p>
            <a:r>
              <a:rPr lang="hi-IN" dirty="0"/>
              <a:t>द्वारा भरा जायेगा</a:t>
            </a:r>
            <a:r>
              <a:rPr lang="en-IN" dirty="0"/>
              <a:t> | </a:t>
            </a:r>
            <a:r>
              <a:rPr lang="hi-IN" dirty="0"/>
              <a:t>इसे भरने में</a:t>
            </a:r>
            <a:r>
              <a:rPr lang="en-IN" dirty="0"/>
              <a:t> </a:t>
            </a:r>
            <a:r>
              <a:rPr lang="hi-IN" dirty="0"/>
              <a:t>सदस्य स्टोर मैनेजर  की सहायता ले सकती है</a:t>
            </a:r>
            <a:r>
              <a:rPr lang="en-IN" dirty="0"/>
              <a:t> </a:t>
            </a:r>
            <a:r>
              <a:rPr lang="en-IN" dirty="0"/>
              <a:t>|</a:t>
            </a:r>
            <a:endParaRPr lang="hi-IN" dirty="0"/>
          </a:p>
          <a:p>
            <a:endParaRPr lang="hi-IN" dirty="0"/>
          </a:p>
          <a:p>
            <a:r>
              <a:rPr lang="hi-IN" dirty="0"/>
              <a:t>सभी सदस्यों को यह प्रपत्र सप्ताह में या हर १५ दिन में एक बार भरा जायेगा l   </a:t>
            </a:r>
            <a:endParaRPr lang="en-IN" dirty="0"/>
          </a:p>
        </p:txBody>
      </p:sp>
    </p:spTree>
    <p:extLst>
      <p:ext uri="{BB962C8B-B14F-4D97-AF65-F5344CB8AC3E}">
        <p14:creationId xmlns:p14="http://schemas.microsoft.com/office/powerpoint/2010/main" val="2423162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97" y="146439"/>
            <a:ext cx="9225436" cy="863495"/>
          </a:xfrm>
        </p:spPr>
        <p:txBody>
          <a:bodyPr>
            <a:noAutofit/>
          </a:bodyPr>
          <a:lstStyle/>
          <a:p>
            <a:r>
              <a:rPr lang="hi-IN" sz="3200" b="1" dirty="0" smtClean="0"/>
              <a:t>मांग संकलन प्रपत्र  (</a:t>
            </a:r>
            <a:r>
              <a:rPr lang="en-US" sz="3200" b="1" dirty="0" smtClean="0"/>
              <a:t>Indent</a:t>
            </a:r>
            <a:r>
              <a:rPr lang="hi-IN" sz="3200" b="1" dirty="0"/>
              <a:t> </a:t>
            </a:r>
            <a:r>
              <a:rPr lang="en-IN" sz="3200" b="1" dirty="0" err="1" smtClean="0"/>
              <a:t>Compil</a:t>
            </a:r>
            <a:r>
              <a:rPr lang="en-US" sz="3200" b="1" dirty="0" err="1" smtClean="0"/>
              <a:t>ation</a:t>
            </a:r>
            <a:r>
              <a:rPr lang="en-IN" sz="3200" b="1" dirty="0" smtClean="0"/>
              <a:t> Sheet</a:t>
            </a:r>
            <a:r>
              <a:rPr lang="en-US" sz="3200" b="1" dirty="0" smtClean="0"/>
              <a:t>)</a:t>
            </a:r>
            <a:endParaRPr lang="en-IN"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932821"/>
              </p:ext>
            </p:extLst>
          </p:nvPr>
        </p:nvGraphicFramePr>
        <p:xfrm>
          <a:off x="1000469" y="1113173"/>
          <a:ext cx="9795349" cy="4051438"/>
        </p:xfrm>
        <a:graphic>
          <a:graphicData uri="http://schemas.openxmlformats.org/drawingml/2006/table">
            <a:tbl>
              <a:tblPr>
                <a:tableStyleId>{5940675A-B579-460E-94D1-54222C63F5DA}</a:tableStyleId>
              </a:tblPr>
              <a:tblGrid>
                <a:gridCol w="1102999">
                  <a:extLst>
                    <a:ext uri="{9D8B030D-6E8A-4147-A177-3AD203B41FA5}">
                      <a16:colId xmlns:a16="http://schemas.microsoft.com/office/drawing/2014/main" xmlns="" val="20000"/>
                    </a:ext>
                  </a:extLst>
                </a:gridCol>
                <a:gridCol w="1877295">
                  <a:extLst>
                    <a:ext uri="{9D8B030D-6E8A-4147-A177-3AD203B41FA5}">
                      <a16:colId xmlns:a16="http://schemas.microsoft.com/office/drawing/2014/main" xmlns="" val="20001"/>
                    </a:ext>
                  </a:extLst>
                </a:gridCol>
                <a:gridCol w="1451354">
                  <a:extLst>
                    <a:ext uri="{9D8B030D-6E8A-4147-A177-3AD203B41FA5}">
                      <a16:colId xmlns:a16="http://schemas.microsoft.com/office/drawing/2014/main" xmlns="" val="20002"/>
                    </a:ext>
                  </a:extLst>
                </a:gridCol>
                <a:gridCol w="1325149">
                  <a:extLst>
                    <a:ext uri="{9D8B030D-6E8A-4147-A177-3AD203B41FA5}">
                      <a16:colId xmlns:a16="http://schemas.microsoft.com/office/drawing/2014/main" xmlns="" val="20003"/>
                    </a:ext>
                  </a:extLst>
                </a:gridCol>
                <a:gridCol w="1009638">
                  <a:extLst>
                    <a:ext uri="{9D8B030D-6E8A-4147-A177-3AD203B41FA5}">
                      <a16:colId xmlns:a16="http://schemas.microsoft.com/office/drawing/2014/main" xmlns="" val="20004"/>
                    </a:ext>
                  </a:extLst>
                </a:gridCol>
                <a:gridCol w="1009638">
                  <a:extLst>
                    <a:ext uri="{9D8B030D-6E8A-4147-A177-3AD203B41FA5}">
                      <a16:colId xmlns:a16="http://schemas.microsoft.com/office/drawing/2014/main" xmlns="" val="20005"/>
                    </a:ext>
                  </a:extLst>
                </a:gridCol>
                <a:gridCol w="1009638">
                  <a:extLst>
                    <a:ext uri="{9D8B030D-6E8A-4147-A177-3AD203B41FA5}">
                      <a16:colId xmlns:a16="http://schemas.microsoft.com/office/drawing/2014/main" xmlns="" val="20006"/>
                    </a:ext>
                  </a:extLst>
                </a:gridCol>
                <a:gridCol w="1009638">
                  <a:extLst>
                    <a:ext uri="{9D8B030D-6E8A-4147-A177-3AD203B41FA5}">
                      <a16:colId xmlns:a16="http://schemas.microsoft.com/office/drawing/2014/main" xmlns="" val="20007"/>
                    </a:ext>
                  </a:extLst>
                </a:gridCol>
              </a:tblGrid>
              <a:tr h="350943">
                <a:tc gridSpan="3">
                  <a:txBody>
                    <a:bodyPr/>
                    <a:lstStyle/>
                    <a:p>
                      <a:pPr algn="ctr" fontAlgn="b"/>
                      <a:r>
                        <a:rPr lang="hi-IN" sz="1800" u="none" strike="noStrike" dirty="0">
                          <a:effectLst/>
                        </a:rPr>
                        <a:t>कुल मांग</a:t>
                      </a:r>
                      <a:endParaRPr lang="hi-IN"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350943">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350943">
                <a:tc>
                  <a:txBody>
                    <a:bodyPr/>
                    <a:lstStyle/>
                    <a:p>
                      <a:pPr algn="ctr" fontAlgn="b"/>
                      <a:r>
                        <a:rPr lang="hi-IN" sz="1800" u="none" strike="noStrike">
                          <a:effectLst/>
                        </a:rPr>
                        <a:t>क्रम संख्या  </a:t>
                      </a:r>
                      <a:endParaRPr lang="hi-IN"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dirty="0">
                          <a:effectLst/>
                        </a:rPr>
                        <a:t>सामानों की सूची</a:t>
                      </a:r>
                      <a:endParaRPr lang="hi-IN"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dirty="0">
                          <a:effectLst/>
                        </a:rPr>
                        <a:t>कंपनी का नाम</a:t>
                      </a:r>
                      <a:endParaRPr lang="hi-IN"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a:effectLst/>
                        </a:rPr>
                        <a:t>सदस्य १ </a:t>
                      </a:r>
                      <a:endParaRPr lang="hi-IN"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a:effectLst/>
                        </a:rPr>
                        <a:t>सदस्य २ </a:t>
                      </a:r>
                      <a:endParaRPr lang="hi-IN"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a:effectLst/>
                        </a:rPr>
                        <a:t>सदस्य ३</a:t>
                      </a:r>
                      <a:endParaRPr lang="hi-IN"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dirty="0">
                          <a:effectLst/>
                        </a:rPr>
                        <a:t>सदस्य </a:t>
                      </a:r>
                      <a:r>
                        <a:rPr lang="hi-IN" sz="1800" u="none" strike="noStrike" dirty="0" smtClean="0">
                          <a:effectLst/>
                        </a:rPr>
                        <a:t>५० </a:t>
                      </a:r>
                      <a:endParaRPr lang="hi-IN"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i-IN" sz="1800" u="none" strike="noStrike" dirty="0" smtClean="0">
                          <a:effectLst/>
                        </a:rPr>
                        <a:t>कुल </a:t>
                      </a:r>
                      <a:endParaRPr lang="hi-IN"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448425">
                <a:tc>
                  <a:txBody>
                    <a:bodyPr/>
                    <a:lstStyle/>
                    <a:p>
                      <a:pPr algn="ctr" fontAlgn="b"/>
                      <a:r>
                        <a:rPr lang="hi-IN" sz="1800" u="none" strike="noStrike">
                          <a:effectLst/>
                        </a:rPr>
                        <a:t>१</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95785">
                <a:tc>
                  <a:txBody>
                    <a:bodyPr/>
                    <a:lstStyle/>
                    <a:p>
                      <a:pPr algn="ctr" fontAlgn="b"/>
                      <a:r>
                        <a:rPr lang="hi-IN" sz="1800" u="none" strike="noStrike">
                          <a:effectLst/>
                        </a:rPr>
                        <a:t>२</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350943">
                <a:tc>
                  <a:txBody>
                    <a:bodyPr/>
                    <a:lstStyle/>
                    <a:p>
                      <a:pPr algn="ctr" fontAlgn="b"/>
                      <a:r>
                        <a:rPr lang="hi-IN" sz="1800" u="none" strike="noStrike">
                          <a:effectLst/>
                        </a:rPr>
                        <a:t>३</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399684">
                <a:tc>
                  <a:txBody>
                    <a:bodyPr/>
                    <a:lstStyle/>
                    <a:p>
                      <a:pPr algn="ctr" fontAlgn="b"/>
                      <a:r>
                        <a:rPr lang="hi-IN" sz="1800" u="none" strike="noStrike">
                          <a:effectLst/>
                        </a:rPr>
                        <a:t>४</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350943">
                <a:tc>
                  <a:txBody>
                    <a:bodyPr/>
                    <a:lstStyle/>
                    <a:p>
                      <a:pPr algn="ctr" fontAlgn="b"/>
                      <a:r>
                        <a:rPr lang="hi-IN" sz="1800" u="none" strike="noStrike">
                          <a:effectLst/>
                        </a:rPr>
                        <a:t>५</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50943">
                <a:tc>
                  <a:txBody>
                    <a:bodyPr/>
                    <a:lstStyle/>
                    <a:p>
                      <a:pPr algn="ctr" fontAlgn="b"/>
                      <a:r>
                        <a:rPr lang="hi-IN" sz="1800" u="none" strike="noStrike">
                          <a:effectLst/>
                        </a:rPr>
                        <a:t>६</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350943">
                <a:tc>
                  <a:txBody>
                    <a:bodyPr/>
                    <a:lstStyle/>
                    <a:p>
                      <a:pPr algn="ctr" fontAlgn="b"/>
                      <a:r>
                        <a:rPr lang="hi-IN" sz="1800" u="none" strike="noStrike">
                          <a:effectLst/>
                        </a:rPr>
                        <a:t>७</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350943">
                <a:tc>
                  <a:txBody>
                    <a:bodyPr/>
                    <a:lstStyle/>
                    <a:p>
                      <a:pPr algn="ctr" fontAlgn="b"/>
                      <a:r>
                        <a:rPr lang="hi-IN" sz="1800" u="none" strike="noStrike">
                          <a:effectLst/>
                        </a:rPr>
                        <a:t>८</a:t>
                      </a:r>
                      <a:endParaRPr lang="hi-I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a:effectLst/>
                        </a:rPr>
                        <a:t> </a:t>
                      </a:r>
                      <a:endParaRPr lang="en-I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N" sz="1800" u="none" strike="noStrike" dirty="0">
                          <a:effectLst/>
                        </a:rPr>
                        <a:t> </a:t>
                      </a:r>
                      <a:endParaRPr lang="en-IN"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6" name="TextBox 5"/>
          <p:cNvSpPr txBox="1"/>
          <p:nvPr/>
        </p:nvSpPr>
        <p:spPr>
          <a:xfrm>
            <a:off x="605262" y="5572204"/>
            <a:ext cx="10656296" cy="646331"/>
          </a:xfrm>
          <a:prstGeom prst="rect">
            <a:avLst/>
          </a:prstGeom>
          <a:solidFill>
            <a:schemeClr val="accent4">
              <a:lumMod val="20000"/>
              <a:lumOff val="80000"/>
            </a:schemeClr>
          </a:solidFill>
        </p:spPr>
        <p:txBody>
          <a:bodyPr wrap="square" rtlCol="0">
            <a:spAutoFit/>
          </a:bodyPr>
          <a:lstStyle/>
          <a:p>
            <a:r>
              <a:rPr lang="hi-IN" dirty="0" smtClean="0"/>
              <a:t>सभी </a:t>
            </a:r>
            <a:r>
              <a:rPr lang="hi-IN" dirty="0" smtClean="0">
                <a:solidFill>
                  <a:srgbClr val="00B050"/>
                </a:solidFill>
              </a:rPr>
              <a:t>दीदियों</a:t>
            </a:r>
            <a:r>
              <a:rPr lang="hi-IN" dirty="0" smtClean="0"/>
              <a:t> से मांग-</a:t>
            </a:r>
            <a:r>
              <a:rPr lang="hi-IN" dirty="0" smtClean="0">
                <a:solidFill>
                  <a:srgbClr val="00B050"/>
                </a:solidFill>
              </a:rPr>
              <a:t>प्रपत्र</a:t>
            </a:r>
            <a:r>
              <a:rPr lang="hi-IN" dirty="0" smtClean="0"/>
              <a:t> आने के बाद उनका संकलन किया जायेगा</a:t>
            </a:r>
            <a:r>
              <a:rPr lang="en-IN" dirty="0"/>
              <a:t> </a:t>
            </a:r>
            <a:r>
              <a:rPr lang="en-IN" sz="1400" dirty="0"/>
              <a:t>|</a:t>
            </a:r>
            <a:r>
              <a:rPr lang="hi-IN" dirty="0" smtClean="0"/>
              <a:t> इसका संकलन स्टोर </a:t>
            </a:r>
            <a:r>
              <a:rPr lang="hi-IN" dirty="0" smtClean="0">
                <a:solidFill>
                  <a:srgbClr val="00B050"/>
                </a:solidFill>
              </a:rPr>
              <a:t>मैनेजर </a:t>
            </a:r>
            <a:r>
              <a:rPr lang="hi-IN" dirty="0" smtClean="0"/>
              <a:t>द्वारा किया जायेगा</a:t>
            </a:r>
            <a:r>
              <a:rPr lang="en-IN" dirty="0"/>
              <a:t> </a:t>
            </a:r>
            <a:r>
              <a:rPr lang="en-IN" sz="1400" dirty="0"/>
              <a:t>|</a:t>
            </a:r>
            <a:r>
              <a:rPr lang="hi-IN" dirty="0" smtClean="0"/>
              <a:t> इस प्रपत्र के अनुसार ही </a:t>
            </a:r>
            <a:r>
              <a:rPr lang="en-US" dirty="0" err="1" smtClean="0"/>
              <a:t>BoD</a:t>
            </a:r>
            <a:r>
              <a:rPr lang="en-US" dirty="0" smtClean="0"/>
              <a:t> </a:t>
            </a:r>
            <a:r>
              <a:rPr lang="hi-IN" dirty="0" smtClean="0"/>
              <a:t>खरीदारी करने का निर्णय लेगी </a:t>
            </a:r>
            <a:r>
              <a:rPr lang="en-IN" sz="1400" dirty="0"/>
              <a:t>|</a:t>
            </a:r>
          </a:p>
        </p:txBody>
      </p:sp>
      <p:sp>
        <p:nvSpPr>
          <p:cNvPr id="3" name="Slide Number Placeholder 2"/>
          <p:cNvSpPr>
            <a:spLocks noGrp="1"/>
          </p:cNvSpPr>
          <p:nvPr>
            <p:ph type="sldNum" sz="quarter" idx="12"/>
          </p:nvPr>
        </p:nvSpPr>
        <p:spPr/>
        <p:txBody>
          <a:bodyPr/>
          <a:lstStyle/>
          <a:p>
            <a:fld id="{EC4B3613-E04B-4CFF-9510-9577112C6256}" type="slidenum">
              <a:rPr lang="en-IN" smtClean="0"/>
              <a:t>29</a:t>
            </a:fld>
            <a:endParaRPr lang="en-IN"/>
          </a:p>
        </p:txBody>
      </p:sp>
    </p:spTree>
    <p:extLst>
      <p:ext uri="{BB962C8B-B14F-4D97-AF65-F5344CB8AC3E}">
        <p14:creationId xmlns:p14="http://schemas.microsoft.com/office/powerpoint/2010/main" val="3830007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EC28B-599F-4BCF-AA86-11E0D3DBD73B}"/>
              </a:ext>
            </a:extLst>
          </p:cNvPr>
          <p:cNvSpPr>
            <a:spLocks noGrp="1"/>
          </p:cNvSpPr>
          <p:nvPr>
            <p:ph type="title"/>
          </p:nvPr>
        </p:nvSpPr>
        <p:spPr/>
        <p:txBody>
          <a:bodyPr/>
          <a:lstStyle/>
          <a:p>
            <a:pPr algn="ctr"/>
            <a:r>
              <a:rPr lang="hi-IN" sz="3600" dirty="0">
                <a:latin typeface="Mangal" panose="02040503050203030202" pitchFamily="18" charset="0"/>
                <a:cs typeface="Mangal" panose="02040503050203030202" pitchFamily="18" charset="0"/>
              </a:rPr>
              <a:t>ट्रेनिंग के नियम </a:t>
            </a:r>
            <a:endParaRPr lang="en-US" sz="3600" dirty="0">
              <a:latin typeface="Mangal" panose="02040503050203030202" pitchFamily="18" charset="0"/>
              <a:cs typeface="Mangal" panose="02040503050203030202" pitchFamily="18" charset="0"/>
            </a:endParaRPr>
          </a:p>
        </p:txBody>
      </p:sp>
      <p:sp>
        <p:nvSpPr>
          <p:cNvPr id="5" name="Slide Number Placeholder 4"/>
          <p:cNvSpPr>
            <a:spLocks noGrp="1"/>
          </p:cNvSpPr>
          <p:nvPr>
            <p:ph type="sldNum" sz="quarter" idx="12"/>
          </p:nvPr>
        </p:nvSpPr>
        <p:spPr/>
        <p:txBody>
          <a:bodyPr/>
          <a:lstStyle/>
          <a:p>
            <a:fld id="{EC4B3613-E04B-4CFF-9510-9577112C6256}" type="slidenum">
              <a:rPr lang="en-IN" smtClean="0"/>
              <a:t>3</a:t>
            </a:fld>
            <a:endParaRPr lang="en-IN"/>
          </a:p>
        </p:txBody>
      </p:sp>
      <p:sp>
        <p:nvSpPr>
          <p:cNvPr id="4" name="Rectangle 3">
            <a:extLst>
              <a:ext uri="{FF2B5EF4-FFF2-40B4-BE49-F238E27FC236}">
                <a16:creationId xmlns:a16="http://schemas.microsoft.com/office/drawing/2014/main" xmlns="" id="{483513C6-ABF3-4F5B-9DB0-BC6AEEE797B0}"/>
              </a:ext>
            </a:extLst>
          </p:cNvPr>
          <p:cNvSpPr/>
          <p:nvPr/>
        </p:nvSpPr>
        <p:spPr>
          <a:xfrm>
            <a:off x="3669029" y="1283374"/>
            <a:ext cx="7669531" cy="5032147"/>
          </a:xfrm>
          <a:prstGeom prst="rect">
            <a:avLst/>
          </a:prstGeom>
        </p:spPr>
        <p:txBody>
          <a:bodyPr wrap="square">
            <a:spAutoFit/>
          </a:bodyPr>
          <a:lstStyle/>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अपने विचार  खुलकर व्यक्त करें </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प्रश्न पूछें</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बातें ध्यान से सुनें </a:t>
            </a:r>
          </a:p>
          <a:p>
            <a:pPr marL="342900" indent="-342900">
              <a:lnSpc>
                <a:spcPct val="150000"/>
              </a:lnSpc>
              <a:buFont typeface="Arial" panose="020B0604020202020204" pitchFamily="34" charset="0"/>
              <a:buChar char="•"/>
            </a:pPr>
            <a:r>
              <a:rPr lang="hi-IN" sz="2400" dirty="0" smtClean="0">
                <a:solidFill>
                  <a:prstClr val="black"/>
                </a:solidFill>
                <a:latin typeface="Mangal" panose="02040503050203030202" pitchFamily="18" charset="0"/>
                <a:cs typeface="Mangal" panose="02040503050203030202" pitchFamily="18" charset="0"/>
              </a:rPr>
              <a:t> </a:t>
            </a:r>
            <a:r>
              <a:rPr lang="hi-IN" sz="2400" dirty="0" smtClean="0">
                <a:solidFill>
                  <a:srgbClr val="00B050"/>
                </a:solidFill>
                <a:latin typeface="Mangal" panose="02040503050203030202" pitchFamily="18" charset="0"/>
                <a:cs typeface="Mangal" panose="02040503050203030202" pitchFamily="18" charset="0"/>
              </a:rPr>
              <a:t>दूसरे</a:t>
            </a:r>
            <a:r>
              <a:rPr lang="hi-IN" sz="2400" dirty="0" smtClean="0">
                <a:solidFill>
                  <a:prstClr val="black"/>
                </a:solidFill>
                <a:latin typeface="Mangal" panose="02040503050203030202" pitchFamily="18" charset="0"/>
                <a:cs typeface="Mangal" panose="02040503050203030202" pitchFamily="18" charset="0"/>
              </a:rPr>
              <a:t> प्रतिभागियों </a:t>
            </a:r>
            <a:r>
              <a:rPr lang="hi-IN" sz="2400" dirty="0">
                <a:solidFill>
                  <a:prstClr val="black"/>
                </a:solidFill>
                <a:latin typeface="Mangal" panose="02040503050203030202" pitchFamily="18" charset="0"/>
                <a:cs typeface="Mangal" panose="02040503050203030202" pitchFamily="18" charset="0"/>
              </a:rPr>
              <a:t>की बातों का सम्मान करें </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मोबाइल फोन साइलेंट मोड में  रखें  </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एक बार में एक व्यक्ति ही बोले </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आपस में बातचीत ना करें </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जरुरत </a:t>
            </a:r>
            <a:r>
              <a:rPr lang="hi-IN" sz="2400" dirty="0" smtClean="0">
                <a:solidFill>
                  <a:srgbClr val="00B050"/>
                </a:solidFill>
                <a:latin typeface="Mangal" panose="02040503050203030202" pitchFamily="18" charset="0"/>
                <a:cs typeface="Mangal" panose="02040503050203030202" pitchFamily="18" charset="0"/>
              </a:rPr>
              <a:t>पड़ने</a:t>
            </a:r>
            <a:r>
              <a:rPr lang="hi-IN" sz="2400" dirty="0" smtClean="0">
                <a:solidFill>
                  <a:prstClr val="black"/>
                </a:solidFill>
                <a:latin typeface="Mangal" panose="02040503050203030202" pitchFamily="18" charset="0"/>
                <a:cs typeface="Mangal" panose="02040503050203030202" pitchFamily="18" charset="0"/>
              </a:rPr>
              <a:t> पर </a:t>
            </a:r>
            <a:r>
              <a:rPr lang="hi-IN" sz="2400" dirty="0">
                <a:solidFill>
                  <a:prstClr val="black"/>
                </a:solidFill>
                <a:latin typeface="Mangal" panose="02040503050203030202" pitchFamily="18" charset="0"/>
                <a:cs typeface="Mangal" panose="02040503050203030202" pitchFamily="18" charset="0"/>
              </a:rPr>
              <a:t>ही प्रशिक्षण हॉल से बाहर जायें</a:t>
            </a:r>
          </a:p>
          <a:p>
            <a:pPr marL="342900" indent="-342900">
              <a:lnSpc>
                <a:spcPct val="150000"/>
              </a:lnSpc>
              <a:buFont typeface="Arial" panose="020B0604020202020204" pitchFamily="34" charset="0"/>
              <a:buChar char="•"/>
            </a:pPr>
            <a:r>
              <a:rPr lang="hi-IN" sz="2400" dirty="0">
                <a:solidFill>
                  <a:prstClr val="black"/>
                </a:solidFill>
                <a:latin typeface="Mangal" panose="02040503050203030202" pitchFamily="18" charset="0"/>
                <a:cs typeface="Mangal" panose="02040503050203030202" pitchFamily="18" charset="0"/>
              </a:rPr>
              <a:t>अन्य ?</a:t>
            </a:r>
            <a:endParaRPr lang="en-GB" sz="2400" dirty="0">
              <a:solidFill>
                <a:prstClr val="black"/>
              </a:solidFill>
              <a:latin typeface="Mangal" panose="02040503050203030202" pitchFamily="18" charset="0"/>
              <a:cs typeface="Mangal" panose="02040503050203030202" pitchFamily="18" charset="0"/>
            </a:endParaRPr>
          </a:p>
        </p:txBody>
      </p:sp>
      <p:pic>
        <p:nvPicPr>
          <p:cNvPr id="2050" name="Picture 2" descr="https://static.thenounproject.com/png/213038-200.png">
            <a:extLst>
              <a:ext uri="{FF2B5EF4-FFF2-40B4-BE49-F238E27FC236}">
                <a16:creationId xmlns:a16="http://schemas.microsoft.com/office/drawing/2014/main" xmlns="" id="{3A26F202-DAD7-4B40-91BB-4BEEA7882F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282" y="1923455"/>
            <a:ext cx="3195639" cy="319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726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t>ऑडिट का उद्देश्य:</a:t>
            </a:r>
            <a:endParaRPr lang="en-IN" dirty="0"/>
          </a:p>
        </p:txBody>
      </p:sp>
      <p:sp>
        <p:nvSpPr>
          <p:cNvPr id="3" name="Content Placeholder 2"/>
          <p:cNvSpPr>
            <a:spLocks noGrp="1"/>
          </p:cNvSpPr>
          <p:nvPr>
            <p:ph idx="1"/>
          </p:nvPr>
        </p:nvSpPr>
        <p:spPr>
          <a:xfrm>
            <a:off x="1831126" y="1252636"/>
            <a:ext cx="9667290" cy="5050252"/>
          </a:xfrm>
        </p:spPr>
        <p:txBody>
          <a:bodyPr>
            <a:normAutofit/>
          </a:bodyPr>
          <a:lstStyle/>
          <a:p>
            <a:r>
              <a:rPr lang="hi-IN" sz="2400" dirty="0" smtClean="0"/>
              <a:t>नीतियों का पालन सुनिश्चित करना</a:t>
            </a:r>
          </a:p>
          <a:p>
            <a:r>
              <a:rPr lang="hi-IN" sz="2400" dirty="0" smtClean="0"/>
              <a:t>सिस्टम स्टॉक के साथ भौतिक स्टॉक की तुलना करना</a:t>
            </a:r>
          </a:p>
          <a:p>
            <a:r>
              <a:rPr lang="hi-IN" sz="2400" dirty="0" smtClean="0"/>
              <a:t>व्यापार की वास्तविक लाभप्रदता को ट्रैक करना </a:t>
            </a:r>
          </a:p>
          <a:p>
            <a:r>
              <a:rPr lang="hi-IN" sz="2400" dirty="0" smtClean="0"/>
              <a:t>ग्रामीण बाज़ार की दक्षता को ट्रैक करना </a:t>
            </a:r>
          </a:p>
          <a:p>
            <a:r>
              <a:rPr lang="hi-IN" sz="2400" dirty="0" smtClean="0"/>
              <a:t>आज के बाजार के अनुसार बने रहने के लिए योजना बनाना  </a:t>
            </a:r>
          </a:p>
          <a:p>
            <a:r>
              <a:rPr lang="hi-IN" sz="2400" dirty="0" smtClean="0"/>
              <a:t>इससे प्रबंधकों को कार्यक्षम निर्णय लेने में मदद मिलेगी जो अक्षमताओं को कम करते हैं और अंततः बिक्री को बढ़ाते हैं।</a:t>
            </a:r>
            <a:endParaRPr lang="en-IN" sz="2400" dirty="0"/>
          </a:p>
        </p:txBody>
      </p:sp>
      <p:sp>
        <p:nvSpPr>
          <p:cNvPr id="5" name="Slide Number Placeholder 4"/>
          <p:cNvSpPr>
            <a:spLocks noGrp="1"/>
          </p:cNvSpPr>
          <p:nvPr>
            <p:ph type="sldNum" sz="quarter" idx="12"/>
          </p:nvPr>
        </p:nvSpPr>
        <p:spPr/>
        <p:txBody>
          <a:bodyPr/>
          <a:lstStyle/>
          <a:p>
            <a:fld id="{EC4B3613-E04B-4CFF-9510-9577112C6256}" type="slidenum">
              <a:rPr lang="en-IN" smtClean="0"/>
              <a:pPr/>
              <a:t>30</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0574" r="10287" b="13119"/>
          <a:stretch/>
        </p:blipFill>
        <p:spPr>
          <a:xfrm>
            <a:off x="46571" y="1043914"/>
            <a:ext cx="1784555" cy="1959131"/>
          </a:xfrm>
          <a:prstGeom prst="rect">
            <a:avLst/>
          </a:prstGeom>
        </p:spPr>
      </p:pic>
    </p:spTree>
    <p:extLst>
      <p:ext uri="{BB962C8B-B14F-4D97-AF65-F5344CB8AC3E}">
        <p14:creationId xmlns:p14="http://schemas.microsoft.com/office/powerpoint/2010/main" val="489797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mtClean="0"/>
              <a:t>ऑडिट की विधि</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hi-IN" dirty="0" smtClean="0"/>
              <a:t>ग्रामीण बाज़ार का ऑडिट इन चरणों में किया जायेगा</a:t>
            </a:r>
          </a:p>
          <a:p>
            <a:pPr marL="457200" lvl="1" indent="0">
              <a:buNone/>
            </a:pPr>
            <a:r>
              <a:rPr lang="hi-IN" dirty="0" smtClean="0"/>
              <a:t>चरण 1 : एसोसिएशन की  पासबुक से देख के मिलाया जायेगा कि  जितना  भी सामान ख़रीदा गया हैं उनकी पर्ची उपलब्ध हैं या नहीं</a:t>
            </a:r>
          </a:p>
          <a:p>
            <a:pPr marL="457200" lvl="1" indent="0">
              <a:buNone/>
            </a:pPr>
            <a:r>
              <a:rPr lang="hi-IN" dirty="0" smtClean="0"/>
              <a:t>चरण 2 : फिर मिलाया जायेगा की सारे सामानों की इ-पोस में एंट्री हुई या नही</a:t>
            </a:r>
          </a:p>
          <a:p>
            <a:pPr marL="457200" lvl="1" indent="0">
              <a:buNone/>
            </a:pPr>
            <a:r>
              <a:rPr lang="hi-IN" dirty="0" smtClean="0"/>
              <a:t>चरण 3: ई- पोस के अनुसार कितना  सामान स्टोर में उपलब्ध है </a:t>
            </a:r>
          </a:p>
          <a:p>
            <a:pPr marL="457200" lvl="1" indent="0">
              <a:buNone/>
            </a:pPr>
            <a:r>
              <a:rPr lang="hi-IN" dirty="0" smtClean="0"/>
              <a:t>चरण 4: सेल</a:t>
            </a:r>
            <a:r>
              <a:rPr lang="en-IN" dirty="0" smtClean="0"/>
              <a:t>/</a:t>
            </a:r>
            <a:r>
              <a:rPr lang="hi-IN" dirty="0" smtClean="0"/>
              <a:t>लौटाया हुआ सामान ई- पोस एवं सूची  के अनुसार उन्हें जाँचना</a:t>
            </a:r>
          </a:p>
          <a:p>
            <a:pPr marL="457200" lvl="1" indent="0">
              <a:buNone/>
            </a:pPr>
            <a:r>
              <a:rPr lang="hi-IN" dirty="0" smtClean="0"/>
              <a:t>चरण 5: एक्सपायर्ड और क्षतिग्रस्त स्टॉक की सूची को जाँचना</a:t>
            </a:r>
          </a:p>
          <a:p>
            <a:pPr marL="457200" lvl="1" indent="0">
              <a:buNone/>
            </a:pPr>
            <a:r>
              <a:rPr lang="hi-IN" dirty="0" smtClean="0"/>
              <a:t>अन्य खर्च के रजिस्टर को जाँच कर अंततः मुनाफा/ नुकसान  बताना</a:t>
            </a:r>
          </a:p>
          <a:p>
            <a:pPr marL="457200" lvl="1" indent="0">
              <a:buNone/>
            </a:pPr>
            <a:r>
              <a:rPr lang="hi-IN" dirty="0" smtClean="0"/>
              <a:t>पांचो चरणों में रिपोर्ट करे वास्तविक और ग्रामीण बाज़ार के  और अंततः कितना मूल्य हर सूची के अनुसार जाँचना तारीख के साथ </a:t>
            </a:r>
          </a:p>
          <a:p>
            <a:endParaRPr lang="en-IN" dirty="0"/>
          </a:p>
        </p:txBody>
      </p:sp>
      <p:sp>
        <p:nvSpPr>
          <p:cNvPr id="4" name="Slide Number Placeholder 3"/>
          <p:cNvSpPr>
            <a:spLocks noGrp="1"/>
          </p:cNvSpPr>
          <p:nvPr>
            <p:ph type="sldNum" sz="quarter" idx="12"/>
          </p:nvPr>
        </p:nvSpPr>
        <p:spPr/>
        <p:txBody>
          <a:bodyPr/>
          <a:lstStyle/>
          <a:p>
            <a:fld id="{EC4B3613-E04B-4CFF-9510-9577112C6256}" type="slidenum">
              <a:rPr lang="en-IN" smtClean="0"/>
              <a:pPr/>
              <a:t>31</a:t>
            </a:fld>
            <a:endParaRPr lang="en-IN"/>
          </a:p>
        </p:txBody>
      </p:sp>
    </p:spTree>
    <p:extLst>
      <p:ext uri="{BB962C8B-B14F-4D97-AF65-F5344CB8AC3E}">
        <p14:creationId xmlns:p14="http://schemas.microsoft.com/office/powerpoint/2010/main" val="2633652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240" y="2103120"/>
            <a:ext cx="10058400" cy="2280920"/>
          </a:xfrm>
        </p:spPr>
        <p:txBody>
          <a:bodyPr>
            <a:normAutofit/>
            <a:scene3d>
              <a:camera prst="orthographicFront"/>
              <a:lightRig rig="soft" dir="t">
                <a:rot lat="0" lon="0" rev="15600000"/>
              </a:lightRig>
            </a:scene3d>
            <a:sp3d extrusionH="57150" prstMaterial="softEdge">
              <a:bevelT w="25400" h="38100"/>
            </a:sp3d>
          </a:bodyPr>
          <a:lstStyle/>
          <a:p>
            <a:pPr algn="ctr"/>
            <a:r>
              <a:rPr lang="hi-IN" sz="6600" b="1" dirty="0" smtClean="0">
                <a:ln/>
                <a:solidFill>
                  <a:schemeClr val="accent4"/>
                </a:solidFill>
              </a:rPr>
              <a:t>धन्यवाद</a:t>
            </a:r>
            <a:endParaRPr lang="en-IN" sz="6600" b="1" dirty="0">
              <a:ln/>
              <a:solidFill>
                <a:schemeClr val="accent4"/>
              </a:solidFill>
            </a:endParaRPr>
          </a:p>
        </p:txBody>
      </p:sp>
      <p:sp>
        <p:nvSpPr>
          <p:cNvPr id="3" name="Slide Number Placeholder 2"/>
          <p:cNvSpPr>
            <a:spLocks noGrp="1"/>
          </p:cNvSpPr>
          <p:nvPr>
            <p:ph type="sldNum" sz="quarter" idx="4294967295"/>
          </p:nvPr>
        </p:nvSpPr>
        <p:spPr>
          <a:xfrm>
            <a:off x="11782425" y="6564313"/>
            <a:ext cx="409575" cy="327025"/>
          </a:xfrm>
        </p:spPr>
        <p:txBody>
          <a:bodyPr/>
          <a:lstStyle/>
          <a:p>
            <a:fld id="{EC4B3613-E04B-4CFF-9510-9577112C6256}" type="slidenum">
              <a:rPr lang="en-IN" smtClean="0"/>
              <a:t>32</a:t>
            </a:fld>
            <a:endParaRPr lang="en-IN"/>
          </a:p>
        </p:txBody>
      </p:sp>
    </p:spTree>
    <p:extLst>
      <p:ext uri="{BB962C8B-B14F-4D97-AF65-F5344CB8AC3E}">
        <p14:creationId xmlns:p14="http://schemas.microsoft.com/office/powerpoint/2010/main" val="285144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48" y="0"/>
            <a:ext cx="7420292" cy="934551"/>
          </a:xfrm>
        </p:spPr>
        <p:txBody>
          <a:bodyPr>
            <a:noAutofit/>
          </a:bodyPr>
          <a:lstStyle/>
          <a:p>
            <a:pPr algn="ctr"/>
            <a:r>
              <a:rPr lang="hi-IN" sz="3600" dirty="0" smtClean="0"/>
              <a:t>गाँव और शहर के बाजार में अंतर</a:t>
            </a:r>
            <a:endParaRPr lang="en-IN" sz="3600" dirty="0"/>
          </a:p>
        </p:txBody>
      </p:sp>
      <p:sp>
        <p:nvSpPr>
          <p:cNvPr id="3" name="Content Placeholder 2"/>
          <p:cNvSpPr>
            <a:spLocks noGrp="1"/>
          </p:cNvSpPr>
          <p:nvPr>
            <p:ph sz="half" idx="2"/>
          </p:nvPr>
        </p:nvSpPr>
        <p:spPr>
          <a:xfrm>
            <a:off x="211567" y="2202815"/>
            <a:ext cx="4208033" cy="3816985"/>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nSpc>
                <a:spcPct val="150000"/>
              </a:lnSpc>
            </a:pPr>
            <a:r>
              <a:rPr lang="hi-IN" sz="2000" dirty="0" smtClean="0"/>
              <a:t>सभी </a:t>
            </a:r>
            <a:r>
              <a:rPr lang="hi-IN" sz="2000" dirty="0" smtClean="0"/>
              <a:t>सामान सही दाम में उपलब्ध रहता हैं</a:t>
            </a:r>
            <a:r>
              <a:rPr lang="hi-IN" sz="2000" dirty="0" smtClean="0">
                <a:solidFill>
                  <a:prstClr val="black"/>
                </a:solidFill>
                <a:latin typeface="Mangal" panose="02040503050203030202" pitchFamily="18" charset="0"/>
                <a:cs typeface="Mangal" panose="02040503050203030202" pitchFamily="18" charset="0"/>
              </a:rPr>
              <a:t> </a:t>
            </a:r>
            <a:r>
              <a:rPr lang="hi-IN" sz="2000" dirty="0">
                <a:solidFill>
                  <a:prstClr val="black"/>
                </a:solidFill>
                <a:latin typeface="Mangal" panose="02040503050203030202" pitchFamily="18" charset="0"/>
                <a:cs typeface="Mangal" panose="02040503050203030202" pitchFamily="18" charset="0"/>
              </a:rPr>
              <a:t>।</a:t>
            </a:r>
            <a:endParaRPr lang="hi-IN" sz="2000" dirty="0" smtClean="0"/>
          </a:p>
          <a:p>
            <a:pPr>
              <a:lnSpc>
                <a:spcPct val="150000"/>
              </a:lnSpc>
            </a:pPr>
            <a:r>
              <a:rPr lang="hi-IN" sz="2000" dirty="0" smtClean="0">
                <a:solidFill>
                  <a:srgbClr val="00B050"/>
                </a:solidFill>
              </a:rPr>
              <a:t>दुकानदारों</a:t>
            </a:r>
            <a:r>
              <a:rPr lang="hi-IN" sz="2000" dirty="0" smtClean="0"/>
              <a:t> की आय अच्छी रहती है</a:t>
            </a:r>
            <a:r>
              <a:rPr lang="hi-IN" sz="2000" dirty="0">
                <a:solidFill>
                  <a:prstClr val="black"/>
                </a:solidFill>
                <a:latin typeface="Mangal" panose="02040503050203030202" pitchFamily="18" charset="0"/>
                <a:cs typeface="Mangal" panose="02040503050203030202" pitchFamily="18" charset="0"/>
              </a:rPr>
              <a:t> ।</a:t>
            </a:r>
            <a:endParaRPr lang="hi-IN" sz="2000" dirty="0" smtClean="0"/>
          </a:p>
          <a:p>
            <a:pPr>
              <a:lnSpc>
                <a:spcPct val="150000"/>
              </a:lnSpc>
            </a:pPr>
            <a:r>
              <a:rPr lang="hi-IN" sz="2000" dirty="0" smtClean="0">
                <a:solidFill>
                  <a:srgbClr val="00B050"/>
                </a:solidFill>
              </a:rPr>
              <a:t>लोगों</a:t>
            </a:r>
            <a:r>
              <a:rPr lang="hi-IN" sz="2000" dirty="0" smtClean="0"/>
              <a:t>  को ज्यादा दूर नही जाना पड़ता, जरुरत के सामानों को खरीदने</a:t>
            </a:r>
            <a:r>
              <a:rPr lang="en-IN" sz="2000" dirty="0" smtClean="0"/>
              <a:t> </a:t>
            </a:r>
            <a:r>
              <a:rPr lang="hi-IN" sz="2000" dirty="0">
                <a:solidFill>
                  <a:prstClr val="black"/>
                </a:solidFill>
                <a:latin typeface="Mangal" panose="02040503050203030202" pitchFamily="18" charset="0"/>
                <a:cs typeface="Mangal" panose="02040503050203030202" pitchFamily="18" charset="0"/>
              </a:rPr>
              <a:t>।</a:t>
            </a:r>
            <a:endParaRPr lang="hi-IN" sz="2000" dirty="0" smtClean="0"/>
          </a:p>
          <a:p>
            <a:pPr>
              <a:lnSpc>
                <a:spcPct val="150000"/>
              </a:lnSpc>
            </a:pPr>
            <a:r>
              <a:rPr lang="hi-IN" sz="2000" dirty="0" smtClean="0"/>
              <a:t>ज्यादातर दुकान स्थाई </a:t>
            </a:r>
            <a:r>
              <a:rPr lang="hi-IN" sz="2000" dirty="0" smtClean="0">
                <a:solidFill>
                  <a:srgbClr val="00B050"/>
                </a:solidFill>
              </a:rPr>
              <a:t>होती हैं </a:t>
            </a:r>
            <a:r>
              <a:rPr lang="hi-IN" sz="2000" dirty="0" smtClean="0"/>
              <a:t>एवं सभी जरुरत के सामान दुकान में मिल जाते हैं</a:t>
            </a:r>
            <a:r>
              <a:rPr lang="hi-IN" sz="2000" dirty="0" smtClean="0">
                <a:solidFill>
                  <a:prstClr val="black"/>
                </a:solidFill>
                <a:latin typeface="Mangal" panose="02040503050203030202" pitchFamily="18" charset="0"/>
                <a:cs typeface="Mangal" panose="02040503050203030202" pitchFamily="18" charset="0"/>
              </a:rPr>
              <a:t>।</a:t>
            </a:r>
            <a:r>
              <a:rPr lang="hi-IN" sz="2000" dirty="0" smtClean="0"/>
              <a:t> </a:t>
            </a:r>
            <a:endParaRPr lang="en-IN" sz="2000" dirty="0"/>
          </a:p>
        </p:txBody>
      </p:sp>
      <p:sp>
        <p:nvSpPr>
          <p:cNvPr id="8" name="Text Placeholder 7"/>
          <p:cNvSpPr>
            <a:spLocks noGrp="1"/>
          </p:cNvSpPr>
          <p:nvPr>
            <p:ph type="body" sz="quarter" idx="3"/>
          </p:nvPr>
        </p:nvSpPr>
        <p:spPr>
          <a:xfrm>
            <a:off x="6979920" y="1380735"/>
            <a:ext cx="4572000" cy="823912"/>
          </a:xfrm>
          <a:prstGeom prst="round2DiagRect">
            <a:avLst>
              <a:gd name="adj1" fmla="val 50000"/>
              <a:gd name="adj2" fmla="val 0"/>
            </a:avLst>
          </a:prstGeom>
        </p:spPr>
        <p:style>
          <a:lnRef idx="0">
            <a:schemeClr val="accent5"/>
          </a:lnRef>
          <a:fillRef idx="3">
            <a:schemeClr val="accent5"/>
          </a:fillRef>
          <a:effectRef idx="3">
            <a:schemeClr val="accent5"/>
          </a:effectRef>
          <a:fontRef idx="minor">
            <a:schemeClr val="lt1"/>
          </a:fontRef>
        </p:style>
        <p:txBody>
          <a:bodyPr/>
          <a:lstStyle/>
          <a:p>
            <a:r>
              <a:rPr lang="hi-IN" dirty="0"/>
              <a:t>गाँव का </a:t>
            </a:r>
            <a:r>
              <a:rPr lang="hi-IN" dirty="0" smtClean="0"/>
              <a:t>बाजार</a:t>
            </a:r>
            <a:endParaRPr lang="en-IN" dirty="0"/>
          </a:p>
        </p:txBody>
      </p:sp>
      <p:sp>
        <p:nvSpPr>
          <p:cNvPr id="9" name="Content Placeholder 8"/>
          <p:cNvSpPr>
            <a:spLocks noGrp="1"/>
          </p:cNvSpPr>
          <p:nvPr>
            <p:ph sz="quarter" idx="4"/>
          </p:nvPr>
        </p:nvSpPr>
        <p:spPr>
          <a:xfrm>
            <a:off x="6979920" y="2202815"/>
            <a:ext cx="4206240" cy="3684588"/>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nSpc>
                <a:spcPct val="200000"/>
              </a:lnSpc>
            </a:pPr>
            <a:r>
              <a:rPr lang="hi-IN" dirty="0"/>
              <a:t>नकली एवं स्वास्थ के लिए हानिकारक सामानों का प्रचलन</a:t>
            </a:r>
          </a:p>
          <a:p>
            <a:pPr>
              <a:lnSpc>
                <a:spcPct val="200000"/>
              </a:lnSpc>
            </a:pPr>
            <a:r>
              <a:rPr lang="hi-IN" dirty="0">
                <a:solidFill>
                  <a:srgbClr val="00B050"/>
                </a:solidFill>
              </a:rPr>
              <a:t>दुकानदारों</a:t>
            </a:r>
            <a:r>
              <a:rPr lang="hi-IN" dirty="0"/>
              <a:t> </a:t>
            </a:r>
            <a:r>
              <a:rPr lang="hi-IN" dirty="0">
                <a:solidFill>
                  <a:srgbClr val="00B050"/>
                </a:solidFill>
              </a:rPr>
              <a:t>की</a:t>
            </a:r>
            <a:r>
              <a:rPr lang="hi-IN" dirty="0"/>
              <a:t>  कम आय</a:t>
            </a:r>
          </a:p>
          <a:p>
            <a:pPr>
              <a:lnSpc>
                <a:spcPct val="200000"/>
              </a:lnSpc>
            </a:pPr>
            <a:r>
              <a:rPr lang="hi-IN" dirty="0">
                <a:solidFill>
                  <a:srgbClr val="00B050"/>
                </a:solidFill>
              </a:rPr>
              <a:t>लोगों</a:t>
            </a:r>
            <a:r>
              <a:rPr lang="hi-IN" dirty="0"/>
              <a:t> को साप्ताहिक हाट एवं दूर की मंडियों का सहारा लेना पड़ता है, अपनी जरुरत के सामान लेने के लिए</a:t>
            </a:r>
          </a:p>
          <a:p>
            <a:pPr marL="342900" indent="-342900"/>
            <a:endParaRPr lang="en-IN" dirty="0"/>
          </a:p>
          <a:p>
            <a:endParaRPr lang="en-IN"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b="19803"/>
          <a:stretch/>
        </p:blipFill>
        <p:spPr>
          <a:xfrm>
            <a:off x="4249630" y="2647167"/>
            <a:ext cx="2894218" cy="2321073"/>
          </a:xfrm>
          <a:prstGeom prst="rect">
            <a:avLst/>
          </a:prstGeom>
        </p:spPr>
      </p:pic>
      <p:sp>
        <p:nvSpPr>
          <p:cNvPr id="7" name="Text Placeholder 6"/>
          <p:cNvSpPr>
            <a:spLocks noGrp="1"/>
          </p:cNvSpPr>
          <p:nvPr>
            <p:ph type="body" idx="1"/>
          </p:nvPr>
        </p:nvSpPr>
        <p:spPr>
          <a:xfrm>
            <a:off x="181087" y="1378903"/>
            <a:ext cx="4572000" cy="823912"/>
          </a:xfrm>
          <a:prstGeom prst="round2DiagRect">
            <a:avLst>
              <a:gd name="adj1" fmla="val 50000"/>
              <a:gd name="adj2" fmla="val 0"/>
            </a:avLst>
          </a:prstGeom>
        </p:spPr>
        <p:style>
          <a:lnRef idx="3">
            <a:schemeClr val="lt1"/>
          </a:lnRef>
          <a:fillRef idx="1">
            <a:schemeClr val="accent3"/>
          </a:fillRef>
          <a:effectRef idx="1">
            <a:schemeClr val="accent3"/>
          </a:effectRef>
          <a:fontRef idx="minor">
            <a:schemeClr val="lt1"/>
          </a:fontRef>
        </p:style>
        <p:txBody>
          <a:bodyPr/>
          <a:lstStyle/>
          <a:p>
            <a:r>
              <a:rPr lang="hi-IN" dirty="0"/>
              <a:t>शहर का </a:t>
            </a:r>
            <a:r>
              <a:rPr lang="hi-IN" dirty="0" smtClean="0"/>
              <a:t>बाजार</a:t>
            </a:r>
            <a:endParaRPr lang="hi-IN" dirty="0"/>
          </a:p>
        </p:txBody>
      </p:sp>
      <p:sp>
        <p:nvSpPr>
          <p:cNvPr id="10" name="Slide Number Placeholder 9"/>
          <p:cNvSpPr>
            <a:spLocks noGrp="1"/>
          </p:cNvSpPr>
          <p:nvPr>
            <p:ph type="sldNum" sz="quarter" idx="12"/>
          </p:nvPr>
        </p:nvSpPr>
        <p:spPr/>
        <p:txBody>
          <a:bodyPr/>
          <a:lstStyle/>
          <a:p>
            <a:fld id="{EC4B3613-E04B-4CFF-9510-9577112C6256}" type="slidenum">
              <a:rPr lang="en-IN" smtClean="0">
                <a:solidFill>
                  <a:schemeClr val="bg1"/>
                </a:solidFill>
              </a:rPr>
              <a:t>4</a:t>
            </a:fld>
            <a:endParaRPr lang="en-IN">
              <a:solidFill>
                <a:schemeClr val="bg1"/>
              </a:solidFill>
            </a:endParaRPr>
          </a:p>
        </p:txBody>
      </p:sp>
    </p:spTree>
    <p:extLst>
      <p:ext uri="{BB962C8B-B14F-4D97-AF65-F5344CB8AC3E}">
        <p14:creationId xmlns:p14="http://schemas.microsoft.com/office/powerpoint/2010/main" val="272677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658510" y="137160"/>
            <a:ext cx="5885290" cy="1008943"/>
          </a:xfrm>
        </p:spPr>
        <p:txBody>
          <a:bodyPr>
            <a:noAutofit/>
          </a:bodyPr>
          <a:lstStyle/>
          <a:p>
            <a:pPr algn="ctr"/>
            <a:r>
              <a:rPr lang="hi-IN" sz="3600" dirty="0"/>
              <a:t>शहर एवं गाँव के बाज़ार में मार्जिन का </a:t>
            </a:r>
            <a:r>
              <a:rPr lang="hi-IN" sz="3600" dirty="0" smtClean="0"/>
              <a:t>अंतर</a:t>
            </a:r>
            <a:endParaRPr lang="en-IN" sz="3600" dirty="0"/>
          </a:p>
        </p:txBody>
      </p:sp>
      <p:grpSp>
        <p:nvGrpSpPr>
          <p:cNvPr id="11" name="Group 10"/>
          <p:cNvGrpSpPr/>
          <p:nvPr/>
        </p:nvGrpSpPr>
        <p:grpSpPr>
          <a:xfrm>
            <a:off x="214370" y="2420084"/>
            <a:ext cx="11837007" cy="3103053"/>
            <a:chOff x="179595" y="2721170"/>
            <a:chExt cx="11837007" cy="3103053"/>
          </a:xfrm>
        </p:grpSpPr>
        <p:sp>
          <p:nvSpPr>
            <p:cNvPr id="12" name="Freeform 11"/>
            <p:cNvSpPr/>
            <p:nvPr/>
          </p:nvSpPr>
          <p:spPr>
            <a:xfrm>
              <a:off x="179595" y="2945734"/>
              <a:ext cx="1210783" cy="937655"/>
            </a:xfrm>
            <a:custGeom>
              <a:avLst/>
              <a:gdLst>
                <a:gd name="connsiteX0" fmla="*/ 0 w 1210783"/>
                <a:gd name="connsiteY0" fmla="*/ 93766 h 937655"/>
                <a:gd name="connsiteX1" fmla="*/ 93766 w 1210783"/>
                <a:gd name="connsiteY1" fmla="*/ 0 h 937655"/>
                <a:gd name="connsiteX2" fmla="*/ 1117018 w 1210783"/>
                <a:gd name="connsiteY2" fmla="*/ 0 h 937655"/>
                <a:gd name="connsiteX3" fmla="*/ 1210784 w 1210783"/>
                <a:gd name="connsiteY3" fmla="*/ 93766 h 937655"/>
                <a:gd name="connsiteX4" fmla="*/ 1210783 w 1210783"/>
                <a:gd name="connsiteY4" fmla="*/ 843890 h 937655"/>
                <a:gd name="connsiteX5" fmla="*/ 1117017 w 1210783"/>
                <a:gd name="connsiteY5" fmla="*/ 937656 h 937655"/>
                <a:gd name="connsiteX6" fmla="*/ 93766 w 1210783"/>
                <a:gd name="connsiteY6" fmla="*/ 937655 h 937655"/>
                <a:gd name="connsiteX7" fmla="*/ 0 w 1210783"/>
                <a:gd name="connsiteY7" fmla="*/ 843889 h 937655"/>
                <a:gd name="connsiteX8" fmla="*/ 0 w 1210783"/>
                <a:gd name="connsiteY8" fmla="*/ 93766 h 93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783" h="937655">
                  <a:moveTo>
                    <a:pt x="0" y="93766"/>
                  </a:moveTo>
                  <a:cubicBezTo>
                    <a:pt x="0" y="41980"/>
                    <a:pt x="41980" y="0"/>
                    <a:pt x="93766" y="0"/>
                  </a:cubicBezTo>
                  <a:lnTo>
                    <a:pt x="1117018" y="0"/>
                  </a:lnTo>
                  <a:cubicBezTo>
                    <a:pt x="1168804" y="0"/>
                    <a:pt x="1210784" y="41980"/>
                    <a:pt x="1210784" y="93766"/>
                  </a:cubicBezTo>
                  <a:cubicBezTo>
                    <a:pt x="1210784" y="343807"/>
                    <a:pt x="1210783" y="593849"/>
                    <a:pt x="1210783" y="843890"/>
                  </a:cubicBezTo>
                  <a:cubicBezTo>
                    <a:pt x="1210783" y="895676"/>
                    <a:pt x="1168803" y="937656"/>
                    <a:pt x="1117017" y="937656"/>
                  </a:cubicBezTo>
                  <a:lnTo>
                    <a:pt x="93766" y="937655"/>
                  </a:lnTo>
                  <a:cubicBezTo>
                    <a:pt x="41980" y="937655"/>
                    <a:pt x="0" y="895675"/>
                    <a:pt x="0" y="843889"/>
                  </a:cubicBezTo>
                  <a:lnTo>
                    <a:pt x="0" y="93766"/>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96043" tIns="96043" rIns="96043" bIns="96043" numCol="1" spcCol="1270" anchor="ctr" anchorCtr="0">
              <a:noAutofit/>
            </a:bodyPr>
            <a:lstStyle/>
            <a:p>
              <a:pPr lvl="0" algn="ctr" defTabSz="800100">
                <a:lnSpc>
                  <a:spcPct val="90000"/>
                </a:lnSpc>
                <a:spcBef>
                  <a:spcPct val="0"/>
                </a:spcBef>
                <a:spcAft>
                  <a:spcPct val="35000"/>
                </a:spcAft>
              </a:pPr>
              <a:r>
                <a:rPr lang="hi-IN" sz="1800" b="1" i="0" kern="1200" smtClean="0"/>
                <a:t>उत्पादक</a:t>
              </a:r>
              <a:endParaRPr lang="en-US" sz="1800" b="1" kern="1200" dirty="0"/>
            </a:p>
          </p:txBody>
        </p:sp>
        <p:sp>
          <p:nvSpPr>
            <p:cNvPr id="13" name="Freeform 12"/>
            <p:cNvSpPr/>
            <p:nvPr/>
          </p:nvSpPr>
          <p:spPr>
            <a:xfrm>
              <a:off x="1504249" y="3340853"/>
              <a:ext cx="241406" cy="147418"/>
            </a:xfrm>
            <a:custGeom>
              <a:avLst/>
              <a:gdLst>
                <a:gd name="connsiteX0" fmla="*/ 0 w 241406"/>
                <a:gd name="connsiteY0" fmla="*/ 29484 h 147418"/>
                <a:gd name="connsiteX1" fmla="*/ 167697 w 241406"/>
                <a:gd name="connsiteY1" fmla="*/ 29484 h 147418"/>
                <a:gd name="connsiteX2" fmla="*/ 167697 w 241406"/>
                <a:gd name="connsiteY2" fmla="*/ 0 h 147418"/>
                <a:gd name="connsiteX3" fmla="*/ 241406 w 241406"/>
                <a:gd name="connsiteY3" fmla="*/ 73709 h 147418"/>
                <a:gd name="connsiteX4" fmla="*/ 167697 w 241406"/>
                <a:gd name="connsiteY4" fmla="*/ 147418 h 147418"/>
                <a:gd name="connsiteX5" fmla="*/ 167697 w 241406"/>
                <a:gd name="connsiteY5" fmla="*/ 117934 h 147418"/>
                <a:gd name="connsiteX6" fmla="*/ 0 w 241406"/>
                <a:gd name="connsiteY6" fmla="*/ 117934 h 147418"/>
                <a:gd name="connsiteX7" fmla="*/ 0 w 241406"/>
                <a:gd name="connsiteY7" fmla="*/ 29484 h 1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06" h="147418">
                  <a:moveTo>
                    <a:pt x="0" y="29484"/>
                  </a:moveTo>
                  <a:lnTo>
                    <a:pt x="167697" y="29484"/>
                  </a:lnTo>
                  <a:lnTo>
                    <a:pt x="167697" y="0"/>
                  </a:lnTo>
                  <a:lnTo>
                    <a:pt x="241406" y="73709"/>
                  </a:lnTo>
                  <a:lnTo>
                    <a:pt x="167697" y="147418"/>
                  </a:lnTo>
                  <a:lnTo>
                    <a:pt x="167697" y="117934"/>
                  </a:lnTo>
                  <a:lnTo>
                    <a:pt x="0" y="117934"/>
                  </a:lnTo>
                  <a:lnTo>
                    <a:pt x="0" y="29484"/>
                  </a:lnTo>
                  <a:close/>
                </a:path>
              </a:pathLst>
            </a:cu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0" tIns="29484" rIns="44225" bIns="29484" numCol="1" spcCol="1270" anchor="ctr" anchorCtr="0">
              <a:noAutofit/>
            </a:bodyPr>
            <a:lstStyle/>
            <a:p>
              <a:pPr lvl="0" algn="ctr" defTabSz="266700">
                <a:lnSpc>
                  <a:spcPct val="90000"/>
                </a:lnSpc>
                <a:spcBef>
                  <a:spcPct val="0"/>
                </a:spcBef>
                <a:spcAft>
                  <a:spcPct val="35000"/>
                </a:spcAft>
              </a:pPr>
              <a:endParaRPr lang="en-US" sz="600" kern="1200"/>
            </a:p>
          </p:txBody>
        </p:sp>
        <p:sp>
          <p:nvSpPr>
            <p:cNvPr id="14" name="Freeform 13"/>
            <p:cNvSpPr/>
            <p:nvPr/>
          </p:nvSpPr>
          <p:spPr>
            <a:xfrm>
              <a:off x="1845862" y="2721170"/>
              <a:ext cx="1643682" cy="1386783"/>
            </a:xfrm>
            <a:custGeom>
              <a:avLst/>
              <a:gdLst>
                <a:gd name="connsiteX0" fmla="*/ 0 w 1643682"/>
                <a:gd name="connsiteY0" fmla="*/ 138678 h 1386783"/>
                <a:gd name="connsiteX1" fmla="*/ 138678 w 1643682"/>
                <a:gd name="connsiteY1" fmla="*/ 0 h 1386783"/>
                <a:gd name="connsiteX2" fmla="*/ 1505004 w 1643682"/>
                <a:gd name="connsiteY2" fmla="*/ 0 h 1386783"/>
                <a:gd name="connsiteX3" fmla="*/ 1643682 w 1643682"/>
                <a:gd name="connsiteY3" fmla="*/ 138678 h 1386783"/>
                <a:gd name="connsiteX4" fmla="*/ 1643682 w 1643682"/>
                <a:gd name="connsiteY4" fmla="*/ 1248105 h 1386783"/>
                <a:gd name="connsiteX5" fmla="*/ 1505004 w 1643682"/>
                <a:gd name="connsiteY5" fmla="*/ 1386783 h 1386783"/>
                <a:gd name="connsiteX6" fmla="*/ 138678 w 1643682"/>
                <a:gd name="connsiteY6" fmla="*/ 1386783 h 1386783"/>
                <a:gd name="connsiteX7" fmla="*/ 0 w 1643682"/>
                <a:gd name="connsiteY7" fmla="*/ 1248105 h 1386783"/>
                <a:gd name="connsiteX8" fmla="*/ 0 w 1643682"/>
                <a:gd name="connsiteY8" fmla="*/ 138678 h 138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682" h="1386783">
                  <a:moveTo>
                    <a:pt x="0" y="138678"/>
                  </a:moveTo>
                  <a:cubicBezTo>
                    <a:pt x="0" y="62088"/>
                    <a:pt x="62088" y="0"/>
                    <a:pt x="138678" y="0"/>
                  </a:cubicBezTo>
                  <a:lnTo>
                    <a:pt x="1505004" y="0"/>
                  </a:lnTo>
                  <a:cubicBezTo>
                    <a:pt x="1581594" y="0"/>
                    <a:pt x="1643682" y="62088"/>
                    <a:pt x="1643682" y="138678"/>
                  </a:cubicBezTo>
                  <a:lnTo>
                    <a:pt x="1643682" y="1248105"/>
                  </a:lnTo>
                  <a:cubicBezTo>
                    <a:pt x="1643682" y="1324695"/>
                    <a:pt x="1581594" y="1386783"/>
                    <a:pt x="1505004" y="1386783"/>
                  </a:cubicBezTo>
                  <a:lnTo>
                    <a:pt x="138678" y="1386783"/>
                  </a:lnTo>
                  <a:cubicBezTo>
                    <a:pt x="62088" y="1386783"/>
                    <a:pt x="0" y="1324695"/>
                    <a:pt x="0" y="1248105"/>
                  </a:cubicBezTo>
                  <a:lnTo>
                    <a:pt x="0" y="138678"/>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09197" tIns="109197" rIns="109197" bIns="109197" numCol="1" spcCol="1270" anchor="ctr" anchorCtr="0">
              <a:noAutofit/>
            </a:bodyPr>
            <a:lstStyle/>
            <a:p>
              <a:pPr lvl="0" algn="ctr" defTabSz="800100">
                <a:lnSpc>
                  <a:spcPct val="90000"/>
                </a:lnSpc>
                <a:spcBef>
                  <a:spcPct val="0"/>
                </a:spcBef>
                <a:spcAft>
                  <a:spcPct val="35000"/>
                </a:spcAft>
              </a:pPr>
              <a:r>
                <a:rPr lang="en-IN" sz="1800" b="1" i="0" kern="1200" smtClean="0"/>
                <a:t>C&amp;F </a:t>
              </a:r>
              <a:r>
                <a:rPr lang="hi-IN" sz="1800" b="1" i="0" kern="1200" smtClean="0"/>
                <a:t>एजेंट</a:t>
              </a:r>
              <a:r>
                <a:rPr lang="en-IN" sz="1800" b="1" i="0" kern="1200" smtClean="0"/>
                <a:t> </a:t>
              </a:r>
              <a:r>
                <a:rPr lang="en-IN" sz="1400" b="0" i="0" kern="1200" smtClean="0"/>
                <a:t>(</a:t>
              </a:r>
              <a:r>
                <a:rPr lang="hi-IN" sz="1600" b="0" i="0" kern="1200" smtClean="0"/>
                <a:t>मार्जिन:2%</a:t>
              </a:r>
              <a:r>
                <a:rPr lang="en-IN" sz="1600" b="0" i="0" kern="1200" smtClean="0"/>
                <a:t>)</a:t>
              </a:r>
              <a:endParaRPr lang="en-US" sz="1600" kern="1200" dirty="0"/>
            </a:p>
          </p:txBody>
        </p:sp>
        <p:sp>
          <p:nvSpPr>
            <p:cNvPr id="15" name="Freeform 14"/>
            <p:cNvSpPr/>
            <p:nvPr/>
          </p:nvSpPr>
          <p:spPr>
            <a:xfrm>
              <a:off x="3571163" y="3340853"/>
              <a:ext cx="173030" cy="147418"/>
            </a:xfrm>
            <a:custGeom>
              <a:avLst/>
              <a:gdLst>
                <a:gd name="connsiteX0" fmla="*/ 0 w 173030"/>
                <a:gd name="connsiteY0" fmla="*/ 29484 h 147418"/>
                <a:gd name="connsiteX1" fmla="*/ 99321 w 173030"/>
                <a:gd name="connsiteY1" fmla="*/ 29484 h 147418"/>
                <a:gd name="connsiteX2" fmla="*/ 99321 w 173030"/>
                <a:gd name="connsiteY2" fmla="*/ 0 h 147418"/>
                <a:gd name="connsiteX3" fmla="*/ 173030 w 173030"/>
                <a:gd name="connsiteY3" fmla="*/ 73709 h 147418"/>
                <a:gd name="connsiteX4" fmla="*/ 99321 w 173030"/>
                <a:gd name="connsiteY4" fmla="*/ 147418 h 147418"/>
                <a:gd name="connsiteX5" fmla="*/ 99321 w 173030"/>
                <a:gd name="connsiteY5" fmla="*/ 117934 h 147418"/>
                <a:gd name="connsiteX6" fmla="*/ 0 w 173030"/>
                <a:gd name="connsiteY6" fmla="*/ 117934 h 147418"/>
                <a:gd name="connsiteX7" fmla="*/ 0 w 173030"/>
                <a:gd name="connsiteY7" fmla="*/ 29484 h 1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30" h="147418">
                  <a:moveTo>
                    <a:pt x="0" y="29484"/>
                  </a:moveTo>
                  <a:lnTo>
                    <a:pt x="99321" y="29484"/>
                  </a:lnTo>
                  <a:lnTo>
                    <a:pt x="99321" y="0"/>
                  </a:lnTo>
                  <a:lnTo>
                    <a:pt x="173030" y="73709"/>
                  </a:lnTo>
                  <a:lnTo>
                    <a:pt x="99321" y="147418"/>
                  </a:lnTo>
                  <a:lnTo>
                    <a:pt x="99321" y="117934"/>
                  </a:lnTo>
                  <a:lnTo>
                    <a:pt x="0" y="117934"/>
                  </a:lnTo>
                  <a:lnTo>
                    <a:pt x="0" y="29484"/>
                  </a:lnTo>
                  <a:close/>
                </a:path>
              </a:pathLst>
            </a:cu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0" tIns="29484" rIns="44225" bIns="29484" numCol="1" spcCol="1270" anchor="ctr" anchorCtr="0">
              <a:noAutofit/>
            </a:bodyPr>
            <a:lstStyle/>
            <a:p>
              <a:pPr lvl="0" algn="ctr" defTabSz="266700">
                <a:lnSpc>
                  <a:spcPct val="90000"/>
                </a:lnSpc>
                <a:spcBef>
                  <a:spcPct val="0"/>
                </a:spcBef>
                <a:spcAft>
                  <a:spcPct val="35000"/>
                </a:spcAft>
              </a:pPr>
              <a:endParaRPr lang="en-US" sz="600" kern="1200"/>
            </a:p>
          </p:txBody>
        </p:sp>
        <p:sp>
          <p:nvSpPr>
            <p:cNvPr id="16" name="Freeform 15"/>
            <p:cNvSpPr/>
            <p:nvPr/>
          </p:nvSpPr>
          <p:spPr>
            <a:xfrm>
              <a:off x="3816017" y="2832070"/>
              <a:ext cx="1577493" cy="1164983"/>
            </a:xfrm>
            <a:custGeom>
              <a:avLst/>
              <a:gdLst>
                <a:gd name="connsiteX0" fmla="*/ 0 w 1577493"/>
                <a:gd name="connsiteY0" fmla="*/ 116498 h 1164983"/>
                <a:gd name="connsiteX1" fmla="*/ 116498 w 1577493"/>
                <a:gd name="connsiteY1" fmla="*/ 0 h 1164983"/>
                <a:gd name="connsiteX2" fmla="*/ 1460995 w 1577493"/>
                <a:gd name="connsiteY2" fmla="*/ 0 h 1164983"/>
                <a:gd name="connsiteX3" fmla="*/ 1577493 w 1577493"/>
                <a:gd name="connsiteY3" fmla="*/ 116498 h 1164983"/>
                <a:gd name="connsiteX4" fmla="*/ 1577493 w 1577493"/>
                <a:gd name="connsiteY4" fmla="*/ 1048485 h 1164983"/>
                <a:gd name="connsiteX5" fmla="*/ 1460995 w 1577493"/>
                <a:gd name="connsiteY5" fmla="*/ 1164983 h 1164983"/>
                <a:gd name="connsiteX6" fmla="*/ 116498 w 1577493"/>
                <a:gd name="connsiteY6" fmla="*/ 1164983 h 1164983"/>
                <a:gd name="connsiteX7" fmla="*/ 0 w 1577493"/>
                <a:gd name="connsiteY7" fmla="*/ 1048485 h 1164983"/>
                <a:gd name="connsiteX8" fmla="*/ 0 w 1577493"/>
                <a:gd name="connsiteY8" fmla="*/ 116498 h 116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493" h="1164983">
                  <a:moveTo>
                    <a:pt x="0" y="116498"/>
                  </a:moveTo>
                  <a:cubicBezTo>
                    <a:pt x="0" y="52158"/>
                    <a:pt x="52158" y="0"/>
                    <a:pt x="116498" y="0"/>
                  </a:cubicBezTo>
                  <a:lnTo>
                    <a:pt x="1460995" y="0"/>
                  </a:lnTo>
                  <a:cubicBezTo>
                    <a:pt x="1525335" y="0"/>
                    <a:pt x="1577493" y="52158"/>
                    <a:pt x="1577493" y="116498"/>
                  </a:cubicBezTo>
                  <a:lnTo>
                    <a:pt x="1577493" y="1048485"/>
                  </a:lnTo>
                  <a:cubicBezTo>
                    <a:pt x="1577493" y="1112825"/>
                    <a:pt x="1525335" y="1164983"/>
                    <a:pt x="1460995" y="1164983"/>
                  </a:cubicBezTo>
                  <a:lnTo>
                    <a:pt x="116498" y="1164983"/>
                  </a:lnTo>
                  <a:cubicBezTo>
                    <a:pt x="52158" y="1164983"/>
                    <a:pt x="0" y="1112825"/>
                    <a:pt x="0" y="1048485"/>
                  </a:cubicBezTo>
                  <a:lnTo>
                    <a:pt x="0" y="116498"/>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02701" tIns="102701" rIns="102701" bIns="102701" numCol="1" spcCol="1270" anchor="ctr" anchorCtr="0">
              <a:noAutofit/>
            </a:bodyPr>
            <a:lstStyle/>
            <a:p>
              <a:pPr lvl="0" algn="ctr" defTabSz="800100">
                <a:lnSpc>
                  <a:spcPct val="90000"/>
                </a:lnSpc>
                <a:spcBef>
                  <a:spcPct val="0"/>
                </a:spcBef>
                <a:spcAft>
                  <a:spcPct val="35000"/>
                </a:spcAft>
              </a:pPr>
              <a:r>
                <a:rPr lang="hi-IN" sz="1800" b="1" i="0" kern="1200" dirty="0" smtClean="0"/>
                <a:t>वितरणकर्ता</a:t>
              </a:r>
            </a:p>
            <a:p>
              <a:pPr lvl="0" algn="ctr" defTabSz="800100">
                <a:lnSpc>
                  <a:spcPct val="90000"/>
                </a:lnSpc>
                <a:spcBef>
                  <a:spcPct val="0"/>
                </a:spcBef>
                <a:spcAft>
                  <a:spcPct val="35000"/>
                </a:spcAft>
              </a:pPr>
              <a:r>
                <a:rPr lang="en-IN" sz="1400" b="0" i="0" kern="1200" dirty="0" smtClean="0"/>
                <a:t>(</a:t>
              </a:r>
              <a:r>
                <a:rPr lang="hi-IN" sz="1600" b="0" i="0" kern="1200" dirty="0" smtClean="0"/>
                <a:t>मार्जिन:1.5-3%</a:t>
              </a:r>
              <a:r>
                <a:rPr lang="en-IN" sz="1600" b="0" i="0" kern="1200" dirty="0" smtClean="0"/>
                <a:t>)</a:t>
              </a:r>
              <a:endParaRPr lang="en-US" sz="1600" b="0" i="0" kern="1200" dirty="0"/>
            </a:p>
          </p:txBody>
        </p:sp>
        <p:sp>
          <p:nvSpPr>
            <p:cNvPr id="17" name="Freeform 16"/>
            <p:cNvSpPr/>
            <p:nvPr/>
          </p:nvSpPr>
          <p:spPr>
            <a:xfrm>
              <a:off x="5571468" y="3340853"/>
              <a:ext cx="377270" cy="147418"/>
            </a:xfrm>
            <a:custGeom>
              <a:avLst/>
              <a:gdLst>
                <a:gd name="connsiteX0" fmla="*/ 0 w 377270"/>
                <a:gd name="connsiteY0" fmla="*/ 29484 h 147418"/>
                <a:gd name="connsiteX1" fmla="*/ 303561 w 377270"/>
                <a:gd name="connsiteY1" fmla="*/ 29484 h 147418"/>
                <a:gd name="connsiteX2" fmla="*/ 303561 w 377270"/>
                <a:gd name="connsiteY2" fmla="*/ 0 h 147418"/>
                <a:gd name="connsiteX3" fmla="*/ 377270 w 377270"/>
                <a:gd name="connsiteY3" fmla="*/ 73709 h 147418"/>
                <a:gd name="connsiteX4" fmla="*/ 303561 w 377270"/>
                <a:gd name="connsiteY4" fmla="*/ 147418 h 147418"/>
                <a:gd name="connsiteX5" fmla="*/ 303561 w 377270"/>
                <a:gd name="connsiteY5" fmla="*/ 117934 h 147418"/>
                <a:gd name="connsiteX6" fmla="*/ 0 w 377270"/>
                <a:gd name="connsiteY6" fmla="*/ 117934 h 147418"/>
                <a:gd name="connsiteX7" fmla="*/ 0 w 377270"/>
                <a:gd name="connsiteY7" fmla="*/ 29484 h 1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270" h="147418">
                  <a:moveTo>
                    <a:pt x="0" y="29484"/>
                  </a:moveTo>
                  <a:lnTo>
                    <a:pt x="303561" y="29484"/>
                  </a:lnTo>
                  <a:lnTo>
                    <a:pt x="303561" y="0"/>
                  </a:lnTo>
                  <a:lnTo>
                    <a:pt x="377270" y="73709"/>
                  </a:lnTo>
                  <a:lnTo>
                    <a:pt x="303561" y="147418"/>
                  </a:lnTo>
                  <a:lnTo>
                    <a:pt x="303561" y="117934"/>
                  </a:lnTo>
                  <a:lnTo>
                    <a:pt x="0" y="117934"/>
                  </a:lnTo>
                  <a:lnTo>
                    <a:pt x="0" y="29484"/>
                  </a:lnTo>
                  <a:close/>
                </a:path>
              </a:pathLst>
            </a:custGeom>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0" tIns="29484" rIns="44225" bIns="29484" numCol="1" spcCol="1270" anchor="ctr" anchorCtr="0">
              <a:noAutofit/>
            </a:bodyPr>
            <a:lstStyle/>
            <a:p>
              <a:pPr lvl="0" algn="ctr" defTabSz="266700">
                <a:lnSpc>
                  <a:spcPct val="90000"/>
                </a:lnSpc>
                <a:spcBef>
                  <a:spcPct val="0"/>
                </a:spcBef>
                <a:spcAft>
                  <a:spcPct val="35000"/>
                </a:spcAft>
              </a:pPr>
              <a:endParaRPr lang="en-US" sz="600" kern="1200"/>
            </a:p>
          </p:txBody>
        </p:sp>
        <p:sp>
          <p:nvSpPr>
            <p:cNvPr id="18" name="Freeform 17"/>
            <p:cNvSpPr/>
            <p:nvPr/>
          </p:nvSpPr>
          <p:spPr>
            <a:xfrm>
              <a:off x="6105340" y="2870304"/>
              <a:ext cx="1682136" cy="1088515"/>
            </a:xfrm>
            <a:custGeom>
              <a:avLst/>
              <a:gdLst>
                <a:gd name="connsiteX0" fmla="*/ 0 w 1682136"/>
                <a:gd name="connsiteY0" fmla="*/ 108852 h 1088515"/>
                <a:gd name="connsiteX1" fmla="*/ 108852 w 1682136"/>
                <a:gd name="connsiteY1" fmla="*/ 0 h 1088515"/>
                <a:gd name="connsiteX2" fmla="*/ 1573285 w 1682136"/>
                <a:gd name="connsiteY2" fmla="*/ 0 h 1088515"/>
                <a:gd name="connsiteX3" fmla="*/ 1682137 w 1682136"/>
                <a:gd name="connsiteY3" fmla="*/ 108852 h 1088515"/>
                <a:gd name="connsiteX4" fmla="*/ 1682136 w 1682136"/>
                <a:gd name="connsiteY4" fmla="*/ 979664 h 1088515"/>
                <a:gd name="connsiteX5" fmla="*/ 1573284 w 1682136"/>
                <a:gd name="connsiteY5" fmla="*/ 1088516 h 1088515"/>
                <a:gd name="connsiteX6" fmla="*/ 108852 w 1682136"/>
                <a:gd name="connsiteY6" fmla="*/ 1088515 h 1088515"/>
                <a:gd name="connsiteX7" fmla="*/ 0 w 1682136"/>
                <a:gd name="connsiteY7" fmla="*/ 979663 h 1088515"/>
                <a:gd name="connsiteX8" fmla="*/ 0 w 1682136"/>
                <a:gd name="connsiteY8" fmla="*/ 108852 h 108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136" h="1088515">
                  <a:moveTo>
                    <a:pt x="0" y="108852"/>
                  </a:moveTo>
                  <a:cubicBezTo>
                    <a:pt x="0" y="48735"/>
                    <a:pt x="48735" y="0"/>
                    <a:pt x="108852" y="0"/>
                  </a:cubicBezTo>
                  <a:lnTo>
                    <a:pt x="1573285" y="0"/>
                  </a:lnTo>
                  <a:cubicBezTo>
                    <a:pt x="1633402" y="0"/>
                    <a:pt x="1682137" y="48735"/>
                    <a:pt x="1682137" y="108852"/>
                  </a:cubicBezTo>
                  <a:cubicBezTo>
                    <a:pt x="1682137" y="399123"/>
                    <a:pt x="1682136" y="689393"/>
                    <a:pt x="1682136" y="979664"/>
                  </a:cubicBezTo>
                  <a:cubicBezTo>
                    <a:pt x="1682136" y="1039781"/>
                    <a:pt x="1633401" y="1088516"/>
                    <a:pt x="1573284" y="1088516"/>
                  </a:cubicBezTo>
                  <a:lnTo>
                    <a:pt x="108852" y="1088515"/>
                  </a:lnTo>
                  <a:cubicBezTo>
                    <a:pt x="48735" y="1088515"/>
                    <a:pt x="0" y="1039780"/>
                    <a:pt x="0" y="979663"/>
                  </a:cubicBezTo>
                  <a:lnTo>
                    <a:pt x="0" y="108852"/>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0462" tIns="100462" rIns="100462" bIns="100462" numCol="1" spcCol="1270" anchor="ctr" anchorCtr="0">
              <a:noAutofit/>
            </a:bodyPr>
            <a:lstStyle/>
            <a:p>
              <a:pPr lvl="0" algn="ctr" defTabSz="800100">
                <a:lnSpc>
                  <a:spcPct val="90000"/>
                </a:lnSpc>
                <a:spcBef>
                  <a:spcPct val="0"/>
                </a:spcBef>
                <a:spcAft>
                  <a:spcPct val="35000"/>
                </a:spcAft>
              </a:pPr>
              <a:r>
                <a:rPr lang="hi-IN" sz="1800" b="1" i="0" kern="1200" smtClean="0"/>
                <a:t>थोक व्यापारी</a:t>
              </a:r>
            </a:p>
            <a:p>
              <a:pPr lvl="0" algn="ctr" defTabSz="800100">
                <a:lnSpc>
                  <a:spcPct val="90000"/>
                </a:lnSpc>
                <a:spcBef>
                  <a:spcPct val="0"/>
                </a:spcBef>
                <a:spcAft>
                  <a:spcPct val="35000"/>
                </a:spcAft>
              </a:pPr>
              <a:r>
                <a:rPr lang="en-IN" sz="1400" b="0" i="0" kern="1200" smtClean="0"/>
                <a:t>(</a:t>
              </a:r>
              <a:r>
                <a:rPr lang="hi-IN" sz="1600" b="0" i="0" kern="1200" smtClean="0"/>
                <a:t>मार्जिन:2-%</a:t>
              </a:r>
              <a:r>
                <a:rPr lang="en-IN" sz="1600" b="0" i="0" kern="1200" smtClean="0"/>
                <a:t>)</a:t>
              </a:r>
              <a:endParaRPr lang="en-US" sz="1600" b="0" i="0" kern="1200" dirty="0"/>
            </a:p>
          </p:txBody>
        </p:sp>
        <p:sp>
          <p:nvSpPr>
            <p:cNvPr id="19" name="Freeform 18"/>
            <p:cNvSpPr/>
            <p:nvPr/>
          </p:nvSpPr>
          <p:spPr>
            <a:xfrm rot="2302886">
              <a:off x="7270586" y="4366022"/>
              <a:ext cx="1135952" cy="241462"/>
            </a:xfrm>
            <a:custGeom>
              <a:avLst/>
              <a:gdLst>
                <a:gd name="connsiteX0" fmla="*/ 0 w 543668"/>
                <a:gd name="connsiteY0" fmla="*/ 29484 h 147418"/>
                <a:gd name="connsiteX1" fmla="*/ 469959 w 543668"/>
                <a:gd name="connsiteY1" fmla="*/ 29484 h 147418"/>
                <a:gd name="connsiteX2" fmla="*/ 469959 w 543668"/>
                <a:gd name="connsiteY2" fmla="*/ 0 h 147418"/>
                <a:gd name="connsiteX3" fmla="*/ 543668 w 543668"/>
                <a:gd name="connsiteY3" fmla="*/ 73709 h 147418"/>
                <a:gd name="connsiteX4" fmla="*/ 469959 w 543668"/>
                <a:gd name="connsiteY4" fmla="*/ 147418 h 147418"/>
                <a:gd name="connsiteX5" fmla="*/ 469959 w 543668"/>
                <a:gd name="connsiteY5" fmla="*/ 117934 h 147418"/>
                <a:gd name="connsiteX6" fmla="*/ 0 w 543668"/>
                <a:gd name="connsiteY6" fmla="*/ 117934 h 147418"/>
                <a:gd name="connsiteX7" fmla="*/ 0 w 543668"/>
                <a:gd name="connsiteY7" fmla="*/ 29484 h 1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668" h="147418">
                  <a:moveTo>
                    <a:pt x="0" y="29484"/>
                  </a:moveTo>
                  <a:lnTo>
                    <a:pt x="469959" y="29484"/>
                  </a:lnTo>
                  <a:lnTo>
                    <a:pt x="469959" y="0"/>
                  </a:lnTo>
                  <a:lnTo>
                    <a:pt x="543668" y="73709"/>
                  </a:lnTo>
                  <a:lnTo>
                    <a:pt x="469959" y="147418"/>
                  </a:lnTo>
                  <a:lnTo>
                    <a:pt x="469959" y="117934"/>
                  </a:lnTo>
                  <a:lnTo>
                    <a:pt x="0" y="117934"/>
                  </a:lnTo>
                  <a:lnTo>
                    <a:pt x="0" y="29484"/>
                  </a:lnTo>
                  <a:close/>
                </a:path>
              </a:pathLst>
            </a:custGeom>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 tIns="29483" rIns="44225" bIns="29484" numCol="1" spcCol="1270" anchor="ctr" anchorCtr="0">
              <a:noAutofit/>
            </a:bodyPr>
            <a:lstStyle/>
            <a:p>
              <a:pPr lvl="0" algn="ctr" defTabSz="266700">
                <a:lnSpc>
                  <a:spcPct val="90000"/>
                </a:lnSpc>
                <a:spcBef>
                  <a:spcPct val="0"/>
                </a:spcBef>
                <a:spcAft>
                  <a:spcPct val="35000"/>
                </a:spcAft>
              </a:pPr>
              <a:endParaRPr lang="en-US" sz="600" kern="1200"/>
            </a:p>
          </p:txBody>
        </p:sp>
        <p:sp>
          <p:nvSpPr>
            <p:cNvPr id="20" name="Freeform 19"/>
            <p:cNvSpPr/>
            <p:nvPr/>
          </p:nvSpPr>
          <p:spPr>
            <a:xfrm>
              <a:off x="8437659" y="4469657"/>
              <a:ext cx="1377604" cy="1343288"/>
            </a:xfrm>
            <a:custGeom>
              <a:avLst/>
              <a:gdLst>
                <a:gd name="connsiteX0" fmla="*/ 0 w 1377604"/>
                <a:gd name="connsiteY0" fmla="*/ 134329 h 1343288"/>
                <a:gd name="connsiteX1" fmla="*/ 134329 w 1377604"/>
                <a:gd name="connsiteY1" fmla="*/ 0 h 1343288"/>
                <a:gd name="connsiteX2" fmla="*/ 1243275 w 1377604"/>
                <a:gd name="connsiteY2" fmla="*/ 0 h 1343288"/>
                <a:gd name="connsiteX3" fmla="*/ 1377604 w 1377604"/>
                <a:gd name="connsiteY3" fmla="*/ 134329 h 1343288"/>
                <a:gd name="connsiteX4" fmla="*/ 1377604 w 1377604"/>
                <a:gd name="connsiteY4" fmla="*/ 1208959 h 1343288"/>
                <a:gd name="connsiteX5" fmla="*/ 1243275 w 1377604"/>
                <a:gd name="connsiteY5" fmla="*/ 1343288 h 1343288"/>
                <a:gd name="connsiteX6" fmla="*/ 134329 w 1377604"/>
                <a:gd name="connsiteY6" fmla="*/ 1343288 h 1343288"/>
                <a:gd name="connsiteX7" fmla="*/ 0 w 1377604"/>
                <a:gd name="connsiteY7" fmla="*/ 1208959 h 1343288"/>
                <a:gd name="connsiteX8" fmla="*/ 0 w 1377604"/>
                <a:gd name="connsiteY8" fmla="*/ 134329 h 13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604" h="1343288">
                  <a:moveTo>
                    <a:pt x="0" y="134329"/>
                  </a:moveTo>
                  <a:cubicBezTo>
                    <a:pt x="0" y="60141"/>
                    <a:pt x="60141" y="0"/>
                    <a:pt x="134329" y="0"/>
                  </a:cubicBezTo>
                  <a:lnTo>
                    <a:pt x="1243275" y="0"/>
                  </a:lnTo>
                  <a:cubicBezTo>
                    <a:pt x="1317463" y="0"/>
                    <a:pt x="1377604" y="60141"/>
                    <a:pt x="1377604" y="134329"/>
                  </a:cubicBezTo>
                  <a:lnTo>
                    <a:pt x="1377604" y="1208959"/>
                  </a:lnTo>
                  <a:cubicBezTo>
                    <a:pt x="1377604" y="1283147"/>
                    <a:pt x="1317463" y="1343288"/>
                    <a:pt x="1243275" y="1343288"/>
                  </a:cubicBezTo>
                  <a:lnTo>
                    <a:pt x="134329" y="1343288"/>
                  </a:lnTo>
                  <a:cubicBezTo>
                    <a:pt x="60141" y="1343288"/>
                    <a:pt x="0" y="1283147"/>
                    <a:pt x="0" y="1208959"/>
                  </a:cubicBezTo>
                  <a:lnTo>
                    <a:pt x="0" y="134329"/>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07924" tIns="107924" rIns="107924" bIns="107924" numCol="1" spcCol="1270" anchor="ctr" anchorCtr="0">
              <a:noAutofit/>
            </a:bodyPr>
            <a:lstStyle/>
            <a:p>
              <a:pPr lvl="0" algn="ctr" defTabSz="800100">
                <a:lnSpc>
                  <a:spcPct val="90000"/>
                </a:lnSpc>
                <a:spcBef>
                  <a:spcPct val="0"/>
                </a:spcBef>
                <a:spcAft>
                  <a:spcPct val="35000"/>
                </a:spcAft>
              </a:pPr>
              <a:r>
                <a:rPr lang="hi-IN" sz="1800" b="1" kern="1200" smtClean="0"/>
                <a:t>उप</a:t>
              </a:r>
              <a:r>
                <a:rPr lang="en-IN" sz="1800" b="1" kern="1200" smtClean="0"/>
                <a:t> </a:t>
              </a:r>
              <a:r>
                <a:rPr lang="hi-IN" sz="1800" b="1" i="0" kern="1200" smtClean="0"/>
                <a:t>थोक व्यापारी</a:t>
              </a:r>
              <a:endParaRPr lang="en-IN" sz="1800" b="1" i="0" kern="1200" smtClean="0"/>
            </a:p>
            <a:p>
              <a:pPr lvl="0" algn="ctr" defTabSz="800100">
                <a:lnSpc>
                  <a:spcPct val="90000"/>
                </a:lnSpc>
                <a:spcBef>
                  <a:spcPct val="0"/>
                </a:spcBef>
                <a:spcAft>
                  <a:spcPct val="35000"/>
                </a:spcAft>
              </a:pPr>
              <a:r>
                <a:rPr lang="en-IN" sz="1400" b="0" i="0" kern="1200" smtClean="0"/>
                <a:t>(</a:t>
              </a:r>
              <a:r>
                <a:rPr lang="hi-IN" sz="1400" b="0" i="0" kern="1200" smtClean="0"/>
                <a:t>मार्जिन:</a:t>
              </a:r>
              <a:r>
                <a:rPr lang="en-IN" sz="1400" b="0" i="0" kern="1200" smtClean="0"/>
                <a:t>3-4</a:t>
              </a:r>
              <a:r>
                <a:rPr lang="hi-IN" sz="1400" b="0" i="0" kern="1200" smtClean="0"/>
                <a:t>%</a:t>
              </a:r>
              <a:r>
                <a:rPr lang="en-IN" sz="1400" b="0" i="0" kern="1200" smtClean="0"/>
                <a:t>)</a:t>
              </a:r>
              <a:endParaRPr lang="en-IN" sz="1400" kern="1200" dirty="0"/>
            </a:p>
          </p:txBody>
        </p:sp>
        <p:sp>
          <p:nvSpPr>
            <p:cNvPr id="22" name="Freeform 21"/>
            <p:cNvSpPr/>
            <p:nvPr/>
          </p:nvSpPr>
          <p:spPr>
            <a:xfrm>
              <a:off x="10173122" y="2766158"/>
              <a:ext cx="1736675" cy="1296807"/>
            </a:xfrm>
            <a:custGeom>
              <a:avLst/>
              <a:gdLst>
                <a:gd name="connsiteX0" fmla="*/ 0 w 1736675"/>
                <a:gd name="connsiteY0" fmla="*/ 129681 h 1296807"/>
                <a:gd name="connsiteX1" fmla="*/ 129681 w 1736675"/>
                <a:gd name="connsiteY1" fmla="*/ 0 h 1296807"/>
                <a:gd name="connsiteX2" fmla="*/ 1606994 w 1736675"/>
                <a:gd name="connsiteY2" fmla="*/ 0 h 1296807"/>
                <a:gd name="connsiteX3" fmla="*/ 1736675 w 1736675"/>
                <a:gd name="connsiteY3" fmla="*/ 129681 h 1296807"/>
                <a:gd name="connsiteX4" fmla="*/ 1736675 w 1736675"/>
                <a:gd name="connsiteY4" fmla="*/ 1167126 h 1296807"/>
                <a:gd name="connsiteX5" fmla="*/ 1606994 w 1736675"/>
                <a:gd name="connsiteY5" fmla="*/ 1296807 h 1296807"/>
                <a:gd name="connsiteX6" fmla="*/ 129681 w 1736675"/>
                <a:gd name="connsiteY6" fmla="*/ 1296807 h 1296807"/>
                <a:gd name="connsiteX7" fmla="*/ 0 w 1736675"/>
                <a:gd name="connsiteY7" fmla="*/ 1167126 h 1296807"/>
                <a:gd name="connsiteX8" fmla="*/ 0 w 1736675"/>
                <a:gd name="connsiteY8" fmla="*/ 129681 h 129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675" h="1296807">
                  <a:moveTo>
                    <a:pt x="0" y="129681"/>
                  </a:moveTo>
                  <a:cubicBezTo>
                    <a:pt x="0" y="58060"/>
                    <a:pt x="58060" y="0"/>
                    <a:pt x="129681" y="0"/>
                  </a:cubicBezTo>
                  <a:lnTo>
                    <a:pt x="1606994" y="0"/>
                  </a:lnTo>
                  <a:cubicBezTo>
                    <a:pt x="1678615" y="0"/>
                    <a:pt x="1736675" y="58060"/>
                    <a:pt x="1736675" y="129681"/>
                  </a:cubicBezTo>
                  <a:lnTo>
                    <a:pt x="1736675" y="1167126"/>
                  </a:lnTo>
                  <a:cubicBezTo>
                    <a:pt x="1736675" y="1238747"/>
                    <a:pt x="1678615" y="1296807"/>
                    <a:pt x="1606994" y="1296807"/>
                  </a:cubicBezTo>
                  <a:lnTo>
                    <a:pt x="129681" y="1296807"/>
                  </a:lnTo>
                  <a:cubicBezTo>
                    <a:pt x="58060" y="1296807"/>
                    <a:pt x="0" y="1238747"/>
                    <a:pt x="0" y="1167126"/>
                  </a:cubicBezTo>
                  <a:lnTo>
                    <a:pt x="0" y="129681"/>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06562" tIns="106562" rIns="106562" bIns="106562" numCol="1" spcCol="1270" anchor="ctr" anchorCtr="0">
              <a:noAutofit/>
            </a:bodyPr>
            <a:lstStyle/>
            <a:p>
              <a:pPr lvl="0" algn="ctr" defTabSz="800100">
                <a:lnSpc>
                  <a:spcPct val="90000"/>
                </a:lnSpc>
                <a:spcBef>
                  <a:spcPct val="0"/>
                </a:spcBef>
                <a:spcAft>
                  <a:spcPct val="35000"/>
                </a:spcAft>
              </a:pPr>
              <a:r>
                <a:rPr lang="hi-IN" sz="1800" b="1" kern="1200" smtClean="0"/>
                <a:t>खुदरा विक्रेता</a:t>
              </a:r>
              <a:endParaRPr lang="en-IN" sz="1800" b="1" kern="1200" smtClean="0"/>
            </a:p>
            <a:p>
              <a:pPr lvl="0" algn="ctr" defTabSz="800100">
                <a:lnSpc>
                  <a:spcPct val="90000"/>
                </a:lnSpc>
                <a:spcBef>
                  <a:spcPct val="0"/>
                </a:spcBef>
                <a:spcAft>
                  <a:spcPct val="35000"/>
                </a:spcAft>
              </a:pPr>
              <a:r>
                <a:rPr lang="en-IN" sz="1400" b="0" i="0" kern="1200" smtClean="0"/>
                <a:t>(</a:t>
              </a:r>
              <a:r>
                <a:rPr lang="hi-IN" sz="1400" b="0" i="0" kern="1200" smtClean="0"/>
                <a:t>मार्जिन:</a:t>
              </a:r>
              <a:r>
                <a:rPr lang="en-IN" sz="1400" b="0" i="0" kern="1200" smtClean="0"/>
                <a:t>10</a:t>
              </a:r>
              <a:r>
                <a:rPr lang="hi-IN" sz="1400" b="0" i="0" kern="1200" smtClean="0"/>
                <a:t>-%</a:t>
              </a:r>
              <a:r>
                <a:rPr lang="en-IN" sz="1400" b="0" i="0" kern="1200" smtClean="0"/>
                <a:t>)</a:t>
              </a:r>
              <a:endParaRPr lang="hi-IN" sz="1400" b="0" i="0" kern="1200" dirty="0" smtClean="0"/>
            </a:p>
          </p:txBody>
        </p:sp>
        <p:sp>
          <p:nvSpPr>
            <p:cNvPr id="23" name="Freeform 22"/>
            <p:cNvSpPr/>
            <p:nvPr/>
          </p:nvSpPr>
          <p:spPr>
            <a:xfrm rot="4816078">
              <a:off x="11072084" y="4219120"/>
              <a:ext cx="240012" cy="147418"/>
            </a:xfrm>
            <a:custGeom>
              <a:avLst/>
              <a:gdLst>
                <a:gd name="connsiteX0" fmla="*/ 0 w 240012"/>
                <a:gd name="connsiteY0" fmla="*/ 29484 h 147418"/>
                <a:gd name="connsiteX1" fmla="*/ 166303 w 240012"/>
                <a:gd name="connsiteY1" fmla="*/ 29484 h 147418"/>
                <a:gd name="connsiteX2" fmla="*/ 166303 w 240012"/>
                <a:gd name="connsiteY2" fmla="*/ 0 h 147418"/>
                <a:gd name="connsiteX3" fmla="*/ 240012 w 240012"/>
                <a:gd name="connsiteY3" fmla="*/ 73709 h 147418"/>
                <a:gd name="connsiteX4" fmla="*/ 166303 w 240012"/>
                <a:gd name="connsiteY4" fmla="*/ 147418 h 147418"/>
                <a:gd name="connsiteX5" fmla="*/ 166303 w 240012"/>
                <a:gd name="connsiteY5" fmla="*/ 117934 h 147418"/>
                <a:gd name="connsiteX6" fmla="*/ 0 w 240012"/>
                <a:gd name="connsiteY6" fmla="*/ 117934 h 147418"/>
                <a:gd name="connsiteX7" fmla="*/ 0 w 240012"/>
                <a:gd name="connsiteY7" fmla="*/ 29484 h 1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12" h="147418">
                  <a:moveTo>
                    <a:pt x="0" y="29484"/>
                  </a:moveTo>
                  <a:lnTo>
                    <a:pt x="166303" y="29484"/>
                  </a:lnTo>
                  <a:lnTo>
                    <a:pt x="166303" y="0"/>
                  </a:lnTo>
                  <a:lnTo>
                    <a:pt x="240012" y="73709"/>
                  </a:lnTo>
                  <a:lnTo>
                    <a:pt x="166303" y="147418"/>
                  </a:lnTo>
                  <a:lnTo>
                    <a:pt x="166303" y="117934"/>
                  </a:lnTo>
                  <a:lnTo>
                    <a:pt x="0" y="117934"/>
                  </a:lnTo>
                  <a:lnTo>
                    <a:pt x="0" y="29484"/>
                  </a:lnTo>
                  <a:close/>
                </a:path>
              </a:pathLst>
            </a:cu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0" tIns="29483" rIns="44224" bIns="29484" numCol="1" spcCol="1270" anchor="ctr" anchorCtr="0">
              <a:noAutofit/>
            </a:bodyPr>
            <a:lstStyle/>
            <a:p>
              <a:pPr lvl="0" algn="ctr" defTabSz="266700">
                <a:lnSpc>
                  <a:spcPct val="90000"/>
                </a:lnSpc>
                <a:spcBef>
                  <a:spcPct val="0"/>
                </a:spcBef>
                <a:spcAft>
                  <a:spcPct val="35000"/>
                </a:spcAft>
              </a:pPr>
              <a:endParaRPr lang="en-US" sz="600" kern="1200"/>
            </a:p>
          </p:txBody>
        </p:sp>
        <p:sp>
          <p:nvSpPr>
            <p:cNvPr id="24" name="Freeform 23"/>
            <p:cNvSpPr/>
            <p:nvPr/>
          </p:nvSpPr>
          <p:spPr>
            <a:xfrm>
              <a:off x="10667353" y="4509303"/>
              <a:ext cx="1349249" cy="1314920"/>
            </a:xfrm>
            <a:custGeom>
              <a:avLst/>
              <a:gdLst>
                <a:gd name="connsiteX0" fmla="*/ 0 w 1349249"/>
                <a:gd name="connsiteY0" fmla="*/ 131492 h 1314920"/>
                <a:gd name="connsiteX1" fmla="*/ 131492 w 1349249"/>
                <a:gd name="connsiteY1" fmla="*/ 0 h 1314920"/>
                <a:gd name="connsiteX2" fmla="*/ 1217757 w 1349249"/>
                <a:gd name="connsiteY2" fmla="*/ 0 h 1314920"/>
                <a:gd name="connsiteX3" fmla="*/ 1349249 w 1349249"/>
                <a:gd name="connsiteY3" fmla="*/ 131492 h 1314920"/>
                <a:gd name="connsiteX4" fmla="*/ 1349249 w 1349249"/>
                <a:gd name="connsiteY4" fmla="*/ 1183428 h 1314920"/>
                <a:gd name="connsiteX5" fmla="*/ 1217757 w 1349249"/>
                <a:gd name="connsiteY5" fmla="*/ 1314920 h 1314920"/>
                <a:gd name="connsiteX6" fmla="*/ 131492 w 1349249"/>
                <a:gd name="connsiteY6" fmla="*/ 1314920 h 1314920"/>
                <a:gd name="connsiteX7" fmla="*/ 0 w 1349249"/>
                <a:gd name="connsiteY7" fmla="*/ 1183428 h 1314920"/>
                <a:gd name="connsiteX8" fmla="*/ 0 w 1349249"/>
                <a:gd name="connsiteY8" fmla="*/ 131492 h 131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249" h="1314920">
                  <a:moveTo>
                    <a:pt x="0" y="131492"/>
                  </a:moveTo>
                  <a:cubicBezTo>
                    <a:pt x="0" y="58871"/>
                    <a:pt x="58871" y="0"/>
                    <a:pt x="131492" y="0"/>
                  </a:cubicBezTo>
                  <a:lnTo>
                    <a:pt x="1217757" y="0"/>
                  </a:lnTo>
                  <a:cubicBezTo>
                    <a:pt x="1290378" y="0"/>
                    <a:pt x="1349249" y="58871"/>
                    <a:pt x="1349249" y="131492"/>
                  </a:cubicBezTo>
                  <a:lnTo>
                    <a:pt x="1349249" y="1183428"/>
                  </a:lnTo>
                  <a:cubicBezTo>
                    <a:pt x="1349249" y="1256049"/>
                    <a:pt x="1290378" y="1314920"/>
                    <a:pt x="1217757" y="1314920"/>
                  </a:cubicBezTo>
                  <a:lnTo>
                    <a:pt x="131492" y="1314920"/>
                  </a:lnTo>
                  <a:cubicBezTo>
                    <a:pt x="58871" y="1314920"/>
                    <a:pt x="0" y="1256049"/>
                    <a:pt x="0" y="1183428"/>
                  </a:cubicBezTo>
                  <a:lnTo>
                    <a:pt x="0" y="131492"/>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07093" tIns="107093" rIns="107093" bIns="107093" numCol="1" spcCol="1270" anchor="ctr" anchorCtr="0">
              <a:noAutofit/>
            </a:bodyPr>
            <a:lstStyle/>
            <a:p>
              <a:pPr lvl="0" algn="ctr" defTabSz="800100">
                <a:lnSpc>
                  <a:spcPct val="90000"/>
                </a:lnSpc>
                <a:spcBef>
                  <a:spcPct val="0"/>
                </a:spcBef>
                <a:spcAft>
                  <a:spcPct val="35000"/>
                </a:spcAft>
              </a:pPr>
              <a:r>
                <a:rPr lang="hi-IN" sz="1800" b="1" kern="1200" smtClean="0"/>
                <a:t>खुदरा विक्रेता</a:t>
              </a:r>
              <a:r>
                <a:rPr lang="en-IN" sz="1800" b="1" kern="1200" smtClean="0"/>
                <a:t> </a:t>
              </a:r>
              <a:r>
                <a:rPr lang="hi-IN" sz="1400" b="0" i="0" kern="1200" smtClean="0"/>
                <a:t>मार्जिन:</a:t>
              </a:r>
              <a:r>
                <a:rPr lang="en-IN" sz="1400" b="0" i="0" kern="1200" smtClean="0"/>
                <a:t>3-4</a:t>
              </a:r>
              <a:r>
                <a:rPr lang="hi-IN" sz="1400" b="0" i="0" kern="1200" smtClean="0"/>
                <a:t>%)</a:t>
              </a:r>
              <a:endParaRPr lang="en-IN" sz="1400" b="0" i="0" kern="1200" dirty="0"/>
            </a:p>
          </p:txBody>
        </p:sp>
      </p:grpSp>
      <p:sp>
        <p:nvSpPr>
          <p:cNvPr id="5" name="Right Arrow 4"/>
          <p:cNvSpPr/>
          <p:nvPr/>
        </p:nvSpPr>
        <p:spPr>
          <a:xfrm>
            <a:off x="8292959" y="3109174"/>
            <a:ext cx="1181100" cy="45141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6" name="Right Arrow 5"/>
          <p:cNvSpPr/>
          <p:nvPr/>
        </p:nvSpPr>
        <p:spPr>
          <a:xfrm>
            <a:off x="10040416" y="5138413"/>
            <a:ext cx="471334" cy="373446"/>
          </a:xfrm>
          <a:prstGeom prst="rightArrow">
            <a:avLst/>
          </a:prstGeom>
          <a:solidFill>
            <a:srgbClr val="EF7F2D"/>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 name="TextBox 1"/>
          <p:cNvSpPr txBox="1"/>
          <p:nvPr/>
        </p:nvSpPr>
        <p:spPr>
          <a:xfrm>
            <a:off x="8069603" y="2788078"/>
            <a:ext cx="1543050" cy="369332"/>
          </a:xfrm>
          <a:prstGeom prst="rect">
            <a:avLst/>
          </a:prstGeom>
          <a:noFill/>
        </p:spPr>
        <p:txBody>
          <a:bodyPr wrap="square" rtlCol="0">
            <a:spAutoFit/>
          </a:bodyPr>
          <a:lstStyle/>
          <a:p>
            <a:r>
              <a:rPr lang="hi-IN" dirty="0" smtClean="0"/>
              <a:t>शहर के बाज़ार</a:t>
            </a:r>
            <a:endParaRPr lang="en-IN" dirty="0"/>
          </a:p>
        </p:txBody>
      </p:sp>
      <p:sp>
        <p:nvSpPr>
          <p:cNvPr id="7" name="TextBox 6"/>
          <p:cNvSpPr txBox="1"/>
          <p:nvPr/>
        </p:nvSpPr>
        <p:spPr>
          <a:xfrm rot="2198367">
            <a:off x="6829857" y="4395552"/>
            <a:ext cx="1543050" cy="369332"/>
          </a:xfrm>
          <a:prstGeom prst="rect">
            <a:avLst/>
          </a:prstGeom>
          <a:noFill/>
        </p:spPr>
        <p:txBody>
          <a:bodyPr wrap="square" rtlCol="0">
            <a:spAutoFit/>
          </a:bodyPr>
          <a:lstStyle/>
          <a:p>
            <a:r>
              <a:rPr lang="hi-IN" dirty="0" smtClean="0"/>
              <a:t>गाँव के बाज़ार</a:t>
            </a:r>
            <a:endParaRPr lang="en-IN"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b="16775"/>
          <a:stretch/>
        </p:blipFill>
        <p:spPr>
          <a:xfrm>
            <a:off x="92450" y="0"/>
            <a:ext cx="2077194" cy="1728761"/>
          </a:xfrm>
          <a:prstGeom prst="rect">
            <a:avLst/>
          </a:prstGeom>
        </p:spPr>
      </p:pic>
      <p:sp>
        <p:nvSpPr>
          <p:cNvPr id="25" name="Slide Number Placeholder 24"/>
          <p:cNvSpPr>
            <a:spLocks noGrp="1"/>
          </p:cNvSpPr>
          <p:nvPr>
            <p:ph type="sldNum" sz="quarter" idx="12"/>
          </p:nvPr>
        </p:nvSpPr>
        <p:spPr/>
        <p:txBody>
          <a:bodyPr/>
          <a:lstStyle/>
          <a:p>
            <a:fld id="{EC4B3613-E04B-4CFF-9510-9577112C6256}" type="slidenum">
              <a:rPr lang="en-IN" smtClean="0">
                <a:solidFill>
                  <a:schemeClr val="bg1"/>
                </a:solidFill>
              </a:rPr>
              <a:t>5</a:t>
            </a:fld>
            <a:endParaRPr lang="en-IN">
              <a:solidFill>
                <a:schemeClr val="bg1"/>
              </a:solidFill>
            </a:endParaRPr>
          </a:p>
        </p:txBody>
      </p:sp>
    </p:spTree>
    <p:extLst>
      <p:ext uri="{BB962C8B-B14F-4D97-AF65-F5344CB8AC3E}">
        <p14:creationId xmlns:p14="http://schemas.microsoft.com/office/powerpoint/2010/main" val="2813995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76" y="0"/>
            <a:ext cx="6487324" cy="1082040"/>
          </a:xfrm>
        </p:spPr>
        <p:txBody>
          <a:bodyPr>
            <a:noAutofit/>
          </a:bodyPr>
          <a:lstStyle/>
          <a:p>
            <a:pPr algn="ctr"/>
            <a:r>
              <a:rPr lang="hi-IN" sz="3600" dirty="0" smtClean="0"/>
              <a:t>ग्रामीण क्षेत्र के छोटे दुकानदारों की समस्या</a:t>
            </a:r>
            <a:endParaRPr lang="en-IN" sz="3600" dirty="0"/>
          </a:p>
        </p:txBody>
      </p:sp>
      <p:sp>
        <p:nvSpPr>
          <p:cNvPr id="3" name="Content Placeholder 2"/>
          <p:cNvSpPr>
            <a:spLocks noGrp="1"/>
          </p:cNvSpPr>
          <p:nvPr>
            <p:ph idx="1"/>
          </p:nvPr>
        </p:nvSpPr>
        <p:spPr>
          <a:xfrm>
            <a:off x="685800" y="1082040"/>
            <a:ext cx="11506200" cy="5318760"/>
          </a:xfrm>
        </p:spPr>
        <p:txBody>
          <a:bodyPr>
            <a:noAutofit/>
          </a:bodyPr>
          <a:lstStyle/>
          <a:p>
            <a:pPr marL="0" indent="0">
              <a:lnSpc>
                <a:spcPct val="150000"/>
              </a:lnSpc>
              <a:buNone/>
            </a:pPr>
            <a:r>
              <a:rPr lang="hi-IN" sz="2400" dirty="0" smtClean="0"/>
              <a:t>खुदरा विक्रेताओ को कम मार्जिन में सामान लेना एवं कुछ मार्जिन थोक विक्रेता से बाटना: </a:t>
            </a:r>
            <a:endParaRPr lang="en-IN" sz="2400" dirty="0" smtClean="0"/>
          </a:p>
          <a:p>
            <a:pPr marL="168275" lvl="1" indent="0">
              <a:lnSpc>
                <a:spcPct val="150000"/>
              </a:lnSpc>
              <a:buNone/>
            </a:pPr>
            <a:r>
              <a:rPr lang="hi-IN" sz="2000" dirty="0" smtClean="0"/>
              <a:t>अभी थोक विक्रता खुदरा व्यवसाय को कुछ मार्जिन रख कर देता है, जिसके कारण खुदरा व्यवसायी का मुनाफ़ा कम होता है |</a:t>
            </a:r>
            <a:endParaRPr lang="en-IN" sz="2000" dirty="0" smtClean="0"/>
          </a:p>
          <a:p>
            <a:pPr marL="0" indent="0">
              <a:lnSpc>
                <a:spcPct val="150000"/>
              </a:lnSpc>
              <a:buNone/>
            </a:pPr>
            <a:r>
              <a:rPr lang="hi-IN" sz="2400" dirty="0" smtClean="0"/>
              <a:t>एक से अधिक थोक विक्रेताओ से सामान खरीदना: </a:t>
            </a:r>
            <a:endParaRPr lang="en-IN" sz="2400" dirty="0" smtClean="0"/>
          </a:p>
          <a:p>
            <a:pPr marL="122238" lvl="1" indent="0">
              <a:lnSpc>
                <a:spcPct val="150000"/>
              </a:lnSpc>
              <a:buNone/>
            </a:pPr>
            <a:r>
              <a:rPr lang="hi-IN" sz="2000" dirty="0" smtClean="0"/>
              <a:t>खुदरा व्यवसायी को अपनी दुकांनो के लिए सामान एक थोक विक्रेता के पास नहीं मिलता | </a:t>
            </a:r>
            <a:r>
              <a:rPr lang="en-US" sz="2000" dirty="0" smtClean="0"/>
              <a:t>3-4 </a:t>
            </a:r>
            <a:r>
              <a:rPr lang="hi-IN" sz="2000" dirty="0" smtClean="0"/>
              <a:t>खुदरा दुकानों से कम मात्रा में खरीदारी करनी पड़ती है |</a:t>
            </a:r>
            <a:endParaRPr lang="en-IN" sz="2000" dirty="0" smtClean="0"/>
          </a:p>
          <a:p>
            <a:pPr marL="0" indent="0">
              <a:lnSpc>
                <a:spcPct val="150000"/>
              </a:lnSpc>
              <a:buNone/>
            </a:pPr>
            <a:r>
              <a:rPr lang="hi-IN" sz="2400" dirty="0" smtClean="0"/>
              <a:t>सप्ताह में </a:t>
            </a:r>
            <a:r>
              <a:rPr lang="en-IN" sz="2400" dirty="0" smtClean="0"/>
              <a:t>4-6</a:t>
            </a:r>
            <a:r>
              <a:rPr lang="hi-IN" sz="2400" dirty="0" smtClean="0"/>
              <a:t> बार खरीदारी करने जाना :</a:t>
            </a:r>
            <a:endParaRPr lang="en-IN" sz="2400" dirty="0" smtClean="0"/>
          </a:p>
          <a:p>
            <a:pPr marL="122238" lvl="1" indent="0">
              <a:lnSpc>
                <a:spcPct val="150000"/>
              </a:lnSpc>
              <a:buNone/>
            </a:pPr>
            <a:r>
              <a:rPr lang="hi-IN" sz="2000" dirty="0" smtClean="0"/>
              <a:t>सामान लेने के लिए खुदरा व्यवसायी को कई बार बाज़ार जाना पड़ता है, कई व्यवसायी रोजाना बाज़ार जाते है | इससे आप अपने व्यापार का समय गवाते हैं, और गाड़ी का भाड़ा ज्यादा देते हैं |</a:t>
            </a:r>
            <a:endParaRPr lang="en-IN" sz="2000" u="sng" dirty="0" smtClean="0"/>
          </a:p>
          <a:p>
            <a:endParaRPr lang="en-IN" dirty="0"/>
          </a:p>
        </p:txBody>
      </p:sp>
      <p:pic>
        <p:nvPicPr>
          <p:cNvPr id="4" name="Picture 3"/>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l="6272" r="5341" b="18279"/>
          <a:stretch/>
        </p:blipFill>
        <p:spPr>
          <a:xfrm>
            <a:off x="331023" y="-149043"/>
            <a:ext cx="1487453" cy="1375261"/>
          </a:xfrm>
          <a:prstGeom prst="rect">
            <a:avLst/>
          </a:prstGeom>
        </p:spPr>
      </p:pic>
      <p:sp>
        <p:nvSpPr>
          <p:cNvPr id="6" name="Slide Number Placeholder 5"/>
          <p:cNvSpPr>
            <a:spLocks noGrp="1"/>
          </p:cNvSpPr>
          <p:nvPr>
            <p:ph type="sldNum" sz="quarter" idx="12"/>
          </p:nvPr>
        </p:nvSpPr>
        <p:spPr/>
        <p:txBody>
          <a:bodyPr/>
          <a:lstStyle/>
          <a:p>
            <a:fld id="{EC4B3613-E04B-4CFF-9510-9577112C6256}" type="slidenum">
              <a:rPr lang="en-IN" smtClean="0"/>
              <a:t>6</a:t>
            </a:fld>
            <a:endParaRPr lang="en-IN"/>
          </a:p>
        </p:txBody>
      </p:sp>
    </p:spTree>
    <p:extLst>
      <p:ext uri="{BB962C8B-B14F-4D97-AF65-F5344CB8AC3E}">
        <p14:creationId xmlns:p14="http://schemas.microsoft.com/office/powerpoint/2010/main" val="2805392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60744"/>
            <a:ext cx="5905500" cy="800702"/>
          </a:xfrm>
        </p:spPr>
        <p:txBody>
          <a:bodyPr/>
          <a:lstStyle/>
          <a:p>
            <a:r>
              <a:rPr lang="hi-IN" dirty="0" smtClean="0"/>
              <a:t>गाँव की बाज़ार की समस्या</a:t>
            </a:r>
            <a:endParaRPr lang="en-IN" dirty="0"/>
          </a:p>
        </p:txBody>
      </p:sp>
      <p:sp>
        <p:nvSpPr>
          <p:cNvPr id="3" name="Content Placeholder 2"/>
          <p:cNvSpPr>
            <a:spLocks noGrp="1"/>
          </p:cNvSpPr>
          <p:nvPr>
            <p:ph idx="1"/>
          </p:nvPr>
        </p:nvSpPr>
        <p:spPr>
          <a:xfrm>
            <a:off x="357244" y="1706880"/>
            <a:ext cx="11627300" cy="4672208"/>
          </a:xfrm>
        </p:spPr>
        <p:txBody>
          <a:bodyPr>
            <a:normAutofit lnSpcReduction="10000"/>
          </a:bodyPr>
          <a:lstStyle/>
          <a:p>
            <a:pPr marL="0" indent="0">
              <a:buNone/>
            </a:pPr>
            <a:r>
              <a:rPr lang="hi-IN" sz="2600" dirty="0" smtClean="0"/>
              <a:t>ग्रामीण क्षेत्र में अव्यवस्थित आपूर्ति श्रृंखला प्रबंधन (</a:t>
            </a:r>
            <a:r>
              <a:rPr lang="en-IN" sz="2600" dirty="0" smtClean="0"/>
              <a:t>Supply Chain Management)</a:t>
            </a:r>
            <a:r>
              <a:rPr lang="hi-IN" sz="2600" dirty="0" smtClean="0"/>
              <a:t> के कारण </a:t>
            </a:r>
          </a:p>
          <a:p>
            <a:pPr marL="228600" lvl="1" indent="0">
              <a:buNone/>
            </a:pPr>
            <a:r>
              <a:rPr lang="hi-IN" sz="2200" dirty="0" smtClean="0"/>
              <a:t>अच्छे सामान </a:t>
            </a:r>
            <a:r>
              <a:rPr lang="hi-IN" sz="2200" b="1" dirty="0" smtClean="0">
                <a:solidFill>
                  <a:srgbClr val="00B050"/>
                </a:solidFill>
              </a:rPr>
              <a:t>लोगों</a:t>
            </a:r>
            <a:r>
              <a:rPr lang="hi-IN" sz="2200" dirty="0" smtClean="0"/>
              <a:t>  तक पहुँच नही पाते और अगर किसी तरह मिले, तो वह </a:t>
            </a:r>
            <a:r>
              <a:rPr lang="hi-IN" sz="2200" b="1" dirty="0" smtClean="0">
                <a:solidFill>
                  <a:srgbClr val="00B050"/>
                </a:solidFill>
              </a:rPr>
              <a:t>महंगे</a:t>
            </a:r>
            <a:r>
              <a:rPr lang="hi-IN" sz="2200" dirty="0" smtClean="0"/>
              <a:t>  दामो में बिकता है |</a:t>
            </a:r>
          </a:p>
          <a:p>
            <a:pPr marL="0" indent="0">
              <a:buNone/>
            </a:pPr>
            <a:r>
              <a:rPr lang="hi-IN" sz="2600" dirty="0" smtClean="0"/>
              <a:t>स्वास्थ्य को हानि पहुंचने वाले वस्तुओं की उपलब्धता :</a:t>
            </a:r>
            <a:r>
              <a:rPr lang="en-IN" sz="2600" dirty="0" smtClean="0"/>
              <a:t> </a:t>
            </a:r>
          </a:p>
          <a:p>
            <a:pPr marL="228600" lvl="1" indent="0">
              <a:buNone/>
            </a:pPr>
            <a:r>
              <a:rPr lang="hi-IN" sz="2200" dirty="0" smtClean="0"/>
              <a:t>ऐसी वस्तुएं  बाज़ार में उपलब्ध है जिनकी गुणवता निम्न है </a:t>
            </a:r>
            <a:r>
              <a:rPr lang="hi-IN" sz="2200" b="1" dirty="0" smtClean="0">
                <a:solidFill>
                  <a:srgbClr val="00B050"/>
                </a:solidFill>
              </a:rPr>
              <a:t>और जिसके  </a:t>
            </a:r>
            <a:r>
              <a:rPr lang="hi-IN" sz="2200" dirty="0" smtClean="0"/>
              <a:t>उपयोग से शरीर और स्वास्थ्य को नुकसान होता है |</a:t>
            </a:r>
            <a:endParaRPr lang="en-IN" sz="2200" dirty="0" smtClean="0"/>
          </a:p>
          <a:p>
            <a:pPr marL="0" indent="0">
              <a:buNone/>
            </a:pPr>
            <a:r>
              <a:rPr lang="hi-IN" sz="2600" dirty="0" smtClean="0"/>
              <a:t>नकली सामानों की बाजार में भरमार : </a:t>
            </a:r>
            <a:endParaRPr lang="en-IN" sz="2600" dirty="0" smtClean="0"/>
          </a:p>
          <a:p>
            <a:pPr marL="228600" lvl="1" indent="0">
              <a:buNone/>
            </a:pPr>
            <a:r>
              <a:rPr lang="hi-IN" sz="2200" dirty="0" smtClean="0"/>
              <a:t>बाज़ार में ऐसे उद्योग उपलब्ध है</a:t>
            </a:r>
            <a:r>
              <a:rPr lang="en-IN" sz="2200" dirty="0" smtClean="0"/>
              <a:t>,</a:t>
            </a:r>
            <a:r>
              <a:rPr lang="hi-IN" sz="2200" dirty="0" smtClean="0"/>
              <a:t> जो ब्रांडेड सामानों के नाम पर नकली सामानों को बेचतें हैं |</a:t>
            </a:r>
            <a:endParaRPr lang="en-IN" sz="2200" dirty="0" smtClean="0"/>
          </a:p>
        </p:txBody>
      </p:sp>
      <p:sp>
        <p:nvSpPr>
          <p:cNvPr id="4" name="Slide Number Placeholder 3"/>
          <p:cNvSpPr>
            <a:spLocks noGrp="1"/>
          </p:cNvSpPr>
          <p:nvPr>
            <p:ph type="sldNum" sz="quarter" idx="12"/>
          </p:nvPr>
        </p:nvSpPr>
        <p:spPr/>
        <p:txBody>
          <a:bodyPr/>
          <a:lstStyle/>
          <a:p>
            <a:fld id="{EC4B3613-E04B-4CFF-9510-9577112C6256}" type="slidenum">
              <a:rPr lang="en-IN" smtClean="0"/>
              <a:pPr/>
              <a:t>7</a:t>
            </a:fld>
            <a:endParaRPr lang="en-IN"/>
          </a:p>
        </p:txBody>
      </p:sp>
      <p:pic>
        <p:nvPicPr>
          <p:cNvPr id="1026" name="Picture 2" descr="Village Icon 2945748"/>
          <p:cNvPicPr>
            <a:picLocks noChangeAspect="1" noChangeArrowheads="1"/>
          </p:cNvPicPr>
          <p:nvPr/>
        </p:nvPicPr>
        <p:blipFill rotWithShape="1">
          <a:blip r:embed="rId2">
            <a:extLst>
              <a:ext uri="{28A0092B-C50C-407E-A947-70E740481C1C}">
                <a14:useLocalDpi xmlns:a14="http://schemas.microsoft.com/office/drawing/2010/main"/>
              </a:ext>
            </a:extLst>
          </a:blip>
          <a:srcRect b="13290"/>
          <a:stretch/>
        </p:blipFill>
        <p:spPr bwMode="auto">
          <a:xfrm>
            <a:off x="228600" y="0"/>
            <a:ext cx="1569720" cy="136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15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412"/>
            <a:ext cx="6827520" cy="1173480"/>
          </a:xfrm>
        </p:spPr>
        <p:txBody>
          <a:bodyPr>
            <a:noAutofit/>
          </a:bodyPr>
          <a:lstStyle/>
          <a:p>
            <a:pPr algn="ctr"/>
            <a:r>
              <a:rPr lang="hi-IN" sz="3200" dirty="0" smtClean="0"/>
              <a:t/>
            </a:r>
            <a:br>
              <a:rPr lang="hi-IN" sz="3200" dirty="0" smtClean="0"/>
            </a:br>
            <a:r>
              <a:rPr lang="hi-IN" sz="3200" dirty="0" smtClean="0"/>
              <a:t>किसी पहल को संस्थागत करने के फायदे</a:t>
            </a:r>
            <a:endParaRPr lang="en-IN" sz="3200" dirty="0"/>
          </a:p>
        </p:txBody>
      </p:sp>
      <p:sp>
        <p:nvSpPr>
          <p:cNvPr id="3" name="Content Placeholder 2"/>
          <p:cNvSpPr>
            <a:spLocks noGrp="1"/>
          </p:cNvSpPr>
          <p:nvPr>
            <p:ph idx="1"/>
          </p:nvPr>
        </p:nvSpPr>
        <p:spPr>
          <a:xfrm>
            <a:off x="1359844" y="1709705"/>
            <a:ext cx="9597716" cy="4607894"/>
          </a:xfrm>
        </p:spPr>
        <p:txBody>
          <a:bodyPr>
            <a:normAutofit/>
          </a:bodyPr>
          <a:lstStyle/>
          <a:p>
            <a:pPr marL="0" indent="0">
              <a:buNone/>
            </a:pPr>
            <a:r>
              <a:rPr lang="hi-IN" sz="2400" dirty="0" smtClean="0">
                <a:solidFill>
                  <a:srgbClr val="C00000"/>
                </a:solidFill>
              </a:rPr>
              <a:t>किसी भी</a:t>
            </a:r>
            <a:r>
              <a:rPr lang="en-IN" sz="2400" dirty="0" smtClean="0">
                <a:solidFill>
                  <a:srgbClr val="C00000"/>
                </a:solidFill>
              </a:rPr>
              <a:t> </a:t>
            </a:r>
            <a:r>
              <a:rPr lang="hi-IN" sz="2400" dirty="0" smtClean="0">
                <a:solidFill>
                  <a:srgbClr val="C00000"/>
                </a:solidFill>
              </a:rPr>
              <a:t>एक व्यक्ति या संस्थान पर निर्भर नही रहेगा </a:t>
            </a:r>
          </a:p>
          <a:p>
            <a:pPr marL="396875"/>
            <a:r>
              <a:rPr lang="hi-IN" sz="2200" dirty="0" smtClean="0"/>
              <a:t>ज्यादा से ज्यादा </a:t>
            </a:r>
            <a:r>
              <a:rPr lang="hi-IN" sz="2200" b="0" dirty="0" smtClean="0">
                <a:solidFill>
                  <a:srgbClr val="00B050"/>
                </a:solidFill>
              </a:rPr>
              <a:t>लोगों</a:t>
            </a:r>
            <a:r>
              <a:rPr lang="hi-IN" sz="2200" dirty="0" smtClean="0"/>
              <a:t>  को फायदा होगा (जीविका के </a:t>
            </a:r>
            <a:r>
              <a:rPr lang="hi-IN" sz="2200" dirty="0" smtClean="0">
                <a:solidFill>
                  <a:srgbClr val="00B050"/>
                </a:solidFill>
              </a:rPr>
              <a:t>दूसरे</a:t>
            </a:r>
            <a:r>
              <a:rPr lang="en-US" sz="2200" dirty="0" smtClean="0"/>
              <a:t> </a:t>
            </a:r>
            <a:r>
              <a:rPr lang="hi-IN" sz="2200" dirty="0" smtClean="0"/>
              <a:t>पहल का उदहारण दें कर समझाए)</a:t>
            </a:r>
          </a:p>
          <a:p>
            <a:pPr marL="396875"/>
            <a:r>
              <a:rPr lang="hi-IN" sz="2200" dirty="0" smtClean="0"/>
              <a:t>ग्रामीण </a:t>
            </a:r>
            <a:r>
              <a:rPr lang="hi-IN" sz="2200" dirty="0" smtClean="0">
                <a:solidFill>
                  <a:srgbClr val="00B050"/>
                </a:solidFill>
              </a:rPr>
              <a:t>अव्यवस्थित</a:t>
            </a:r>
            <a:r>
              <a:rPr lang="en-US" sz="2200" dirty="0" smtClean="0"/>
              <a:t> </a:t>
            </a:r>
            <a:r>
              <a:rPr lang="hi-IN" sz="2200" dirty="0" smtClean="0"/>
              <a:t>आपूर्ति श्रृंखला प्रबंधन (</a:t>
            </a:r>
            <a:r>
              <a:rPr lang="en-IN" sz="2200" dirty="0" smtClean="0"/>
              <a:t>Supply Chain Management )</a:t>
            </a:r>
            <a:r>
              <a:rPr lang="hi-IN" sz="2200" dirty="0" smtClean="0"/>
              <a:t> की स्थापना होगी, जिससे</a:t>
            </a:r>
          </a:p>
          <a:p>
            <a:pPr marL="974725" lvl="1" indent="-517525"/>
            <a:r>
              <a:rPr lang="hi-IN" sz="2000" dirty="0" smtClean="0"/>
              <a:t>लोगों  को असली एवं ब्रान्डेड सामान मिलेगा जो स्वास्थ समाज </a:t>
            </a:r>
            <a:r>
              <a:rPr lang="hi-IN" sz="2000" dirty="0" smtClean="0">
                <a:solidFill>
                  <a:srgbClr val="00B050"/>
                </a:solidFill>
              </a:rPr>
              <a:t>की</a:t>
            </a:r>
            <a:r>
              <a:rPr lang="hi-IN" sz="2000" dirty="0" smtClean="0"/>
              <a:t> नीव रखेगा </a:t>
            </a:r>
          </a:p>
          <a:p>
            <a:pPr marL="974725" lvl="1" indent="-517525"/>
            <a:r>
              <a:rPr lang="hi-IN" sz="2000" dirty="0" smtClean="0"/>
              <a:t>ग्रामीण क्षेत्र के दुकानदारो की कमाई में बढ़ोतरी</a:t>
            </a:r>
          </a:p>
        </p:txBody>
      </p:sp>
      <p:sp>
        <p:nvSpPr>
          <p:cNvPr id="5" name="Slide Number Placeholder 4"/>
          <p:cNvSpPr>
            <a:spLocks noGrp="1"/>
          </p:cNvSpPr>
          <p:nvPr>
            <p:ph type="sldNum" sz="quarter" idx="12"/>
          </p:nvPr>
        </p:nvSpPr>
        <p:spPr/>
        <p:txBody>
          <a:bodyPr/>
          <a:lstStyle/>
          <a:p>
            <a:fld id="{EC4B3613-E04B-4CFF-9510-9577112C6256}" type="slidenum">
              <a:rPr lang="en-IN" smtClean="0"/>
              <a:pPr/>
              <a:t>8</a:t>
            </a:fld>
            <a:endParaRPr lang="en-IN"/>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5197" r="5125" b="14408"/>
          <a:stretch/>
        </p:blipFill>
        <p:spPr>
          <a:xfrm>
            <a:off x="0" y="570146"/>
            <a:ext cx="1593918" cy="1521293"/>
          </a:xfrm>
          <a:prstGeom prst="rect">
            <a:avLst/>
          </a:prstGeom>
        </p:spPr>
      </p:pic>
    </p:spTree>
    <p:extLst>
      <p:ext uri="{BB962C8B-B14F-4D97-AF65-F5344CB8AC3E}">
        <p14:creationId xmlns:p14="http://schemas.microsoft.com/office/powerpoint/2010/main" val="952994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dirty="0" smtClean="0"/>
              <a:t>ग्रामीण बाज़ार</a:t>
            </a:r>
            <a:endParaRPr lang="en-IN" dirty="0"/>
          </a:p>
        </p:txBody>
      </p:sp>
      <p:sp>
        <p:nvSpPr>
          <p:cNvPr id="3" name="Content Placeholder 2"/>
          <p:cNvSpPr>
            <a:spLocks noGrp="1"/>
          </p:cNvSpPr>
          <p:nvPr>
            <p:ph idx="1"/>
          </p:nvPr>
        </p:nvSpPr>
        <p:spPr>
          <a:xfrm>
            <a:off x="374374" y="1822464"/>
            <a:ext cx="6557367" cy="4430851"/>
          </a:xfrm>
        </p:spPr>
        <p:txBody>
          <a:bodyPr>
            <a:normAutofit/>
          </a:bodyPr>
          <a:lstStyle/>
          <a:p>
            <a:r>
              <a:rPr lang="hi-IN" sz="2400" dirty="0" smtClean="0">
                <a:solidFill>
                  <a:schemeClr val="tx1"/>
                </a:solidFill>
              </a:rPr>
              <a:t>संचालन और रख-रखाव जीविका दीदी </a:t>
            </a:r>
            <a:r>
              <a:rPr lang="hi-IN" sz="2400" dirty="0" smtClean="0">
                <a:solidFill>
                  <a:srgbClr val="00B050"/>
                </a:solidFill>
              </a:rPr>
              <a:t>द्वारा</a:t>
            </a:r>
            <a:r>
              <a:rPr lang="hi-IN" sz="2400" dirty="0" smtClean="0">
                <a:solidFill>
                  <a:schemeClr val="tx1"/>
                </a:solidFill>
              </a:rPr>
              <a:t> हो </a:t>
            </a:r>
          </a:p>
          <a:p>
            <a:r>
              <a:rPr lang="hi-IN" sz="2400" dirty="0" smtClean="0">
                <a:solidFill>
                  <a:schemeClr val="tx1"/>
                </a:solidFill>
              </a:rPr>
              <a:t>जहां उचित दामों में सही सामान मिले </a:t>
            </a:r>
          </a:p>
          <a:p>
            <a:r>
              <a:rPr lang="hi-IN" sz="2400" dirty="0" smtClean="0">
                <a:solidFill>
                  <a:schemeClr val="tx1"/>
                </a:solidFill>
              </a:rPr>
              <a:t>जुड़े हुए सदस्यों को थोक मूल्य पर सामान और बाकी उपभोक्ताओं को खुदरा मूल्य में सामान </a:t>
            </a:r>
            <a:r>
              <a:rPr lang="hi-IN" sz="2400" dirty="0" smtClean="0">
                <a:solidFill>
                  <a:srgbClr val="00B050"/>
                </a:solidFill>
              </a:rPr>
              <a:t>मिले </a:t>
            </a:r>
            <a:endParaRPr lang="en-IN" sz="2400" dirty="0" smtClean="0">
              <a:solidFill>
                <a:srgbClr val="00B050"/>
              </a:solidFill>
            </a:endParaRPr>
          </a:p>
          <a:p>
            <a:r>
              <a:rPr lang="hi-IN" sz="2400" dirty="0" smtClean="0">
                <a:solidFill>
                  <a:schemeClr val="tx1"/>
                </a:solidFill>
              </a:rPr>
              <a:t>गांव में या गांव के करीब </a:t>
            </a:r>
            <a:r>
              <a:rPr lang="hi-IN" sz="2400" dirty="0" smtClean="0">
                <a:solidFill>
                  <a:srgbClr val="00B050"/>
                </a:solidFill>
              </a:rPr>
              <a:t>हो</a:t>
            </a:r>
            <a:r>
              <a:rPr lang="hi-IN" sz="2400" dirty="0" smtClean="0">
                <a:solidFill>
                  <a:schemeClr val="tx1"/>
                </a:solidFill>
              </a:rPr>
              <a:t> </a:t>
            </a:r>
            <a:endParaRPr lang="en-IN" sz="2400" dirty="0" smtClean="0">
              <a:solidFill>
                <a:schemeClr val="tx1"/>
              </a:solidFill>
            </a:endParaRPr>
          </a:p>
          <a:p>
            <a:r>
              <a:rPr lang="hi-IN" sz="2400" dirty="0" smtClean="0">
                <a:solidFill>
                  <a:schemeClr val="tx1"/>
                </a:solidFill>
              </a:rPr>
              <a:t>एक सुपर मार्केट , जहां किराने का सभी जरूरी सामान उपलब्ध हो </a:t>
            </a:r>
            <a:endParaRPr lang="hi-IN" sz="2400" dirty="0">
              <a:solidFill>
                <a:schemeClr val="tx1"/>
              </a:solidFill>
            </a:endParaRPr>
          </a:p>
        </p:txBody>
      </p:sp>
      <p:sp>
        <p:nvSpPr>
          <p:cNvPr id="5" name="Slide Number Placeholder 4"/>
          <p:cNvSpPr>
            <a:spLocks noGrp="1"/>
          </p:cNvSpPr>
          <p:nvPr>
            <p:ph type="sldNum" sz="quarter" idx="12"/>
          </p:nvPr>
        </p:nvSpPr>
        <p:spPr/>
        <p:txBody>
          <a:bodyPr/>
          <a:lstStyle/>
          <a:p>
            <a:fld id="{EC4B3613-E04B-4CFF-9510-9577112C6256}" type="slidenum">
              <a:rPr lang="en-IN" smtClean="0"/>
              <a:pPr/>
              <a:t>9</a:t>
            </a:fld>
            <a:endParaRPr lang="en-IN"/>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931741" y="1822464"/>
            <a:ext cx="5132440" cy="4430851"/>
          </a:xfrm>
          <a:prstGeom prst="rect">
            <a:avLst/>
          </a:prstGeom>
        </p:spPr>
      </p:pic>
    </p:spTree>
    <p:extLst>
      <p:ext uri="{BB962C8B-B14F-4D97-AF65-F5344CB8AC3E}">
        <p14:creationId xmlns:p14="http://schemas.microsoft.com/office/powerpoint/2010/main" val="416319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6">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6" id="{3242B1A7-AE41-4328-A982-ECB8B7E80D8A}" vid="{A293F328-ECDB-4106-8CE5-341E28CACAE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Theme6</Template>
  <TotalTime>31294</TotalTime>
  <Words>2678</Words>
  <Application>Microsoft Office PowerPoint</Application>
  <PresentationFormat>Widescreen</PresentationFormat>
  <Paragraphs>677</Paragraphs>
  <Slides>32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 Unicode MS</vt:lpstr>
      <vt:lpstr>Arial</vt:lpstr>
      <vt:lpstr>Calibri</vt:lpstr>
      <vt:lpstr>Calibri Light</vt:lpstr>
      <vt:lpstr>Cambria</vt:lpstr>
      <vt:lpstr>Inherit</vt:lpstr>
      <vt:lpstr>Lato Light</vt:lpstr>
      <vt:lpstr>Mangal</vt:lpstr>
      <vt:lpstr>Wingdings</vt:lpstr>
      <vt:lpstr>Theme6</vt:lpstr>
      <vt:lpstr>1_Custom Design</vt:lpstr>
      <vt:lpstr>PowerPoint Presentation</vt:lpstr>
      <vt:lpstr>परिचय</vt:lpstr>
      <vt:lpstr>ट्रेनिंग के नियम </vt:lpstr>
      <vt:lpstr>गाँव और शहर के बाजार में अंतर</vt:lpstr>
      <vt:lpstr>शहर एवं गाँव के बाज़ार में मार्जिन का अंतर</vt:lpstr>
      <vt:lpstr>ग्रामीण क्षेत्र के छोटे दुकानदारों की समस्या</vt:lpstr>
      <vt:lpstr>गाँव की बाज़ार की समस्या</vt:lpstr>
      <vt:lpstr> किसी पहल को संस्थागत करने के फायदे</vt:lpstr>
      <vt:lpstr>ग्रामीण बाज़ार</vt:lpstr>
      <vt:lpstr>ग्रामीण बाज़ार के फ़ायदे </vt:lpstr>
      <vt:lpstr>ग्रामीण बाज़ार के फ़ायदे </vt:lpstr>
      <vt:lpstr>दुकानदारो को ग्रामीण बाज़ार में जुड़ने से फायदे</vt:lpstr>
      <vt:lpstr>ग्रामीण बाज़ार में जुड़ने के नियम</vt:lpstr>
      <vt:lpstr>ग्रामीण बाजार खोलने की प्रक्रिया</vt:lpstr>
      <vt:lpstr>संगठन आरेख</vt:lpstr>
      <vt:lpstr>बोर्ड सदस्य एवं खरीदारी समिति के सदस्यों का चयन </vt:lpstr>
      <vt:lpstr>वेंडर सेलेक्शन या चुनाव</vt:lpstr>
      <vt:lpstr>सही सामान, सही कीमत में खरीदना </vt:lpstr>
      <vt:lpstr>कुछ महत्वपूर्ण सुझाव/सलाह</vt:lpstr>
      <vt:lpstr>वेंडर चयन की प्रक्रिया</vt:lpstr>
      <vt:lpstr>वेंडर चयन करने हेतु प्रारूप</vt:lpstr>
      <vt:lpstr>सामानों का मूल्य निर्धारण</vt:lpstr>
      <vt:lpstr>मूल्य निर्धारण पंजी </vt:lpstr>
      <vt:lpstr>बरबाद एवं ख़राब होने वाले सामान का प्रबंधन</vt:lpstr>
      <vt:lpstr>पुराना सामानों की पहचान एवं प्रबंधन</vt:lpstr>
      <vt:lpstr>निकट भविष्य में ख़राब होने वाले सामान का विवरण  </vt:lpstr>
      <vt:lpstr>इंडेंट सिस्टम या मांग प्रपत्र के फायदे</vt:lpstr>
      <vt:lpstr>मांग प्रपत्र (Indent)</vt:lpstr>
      <vt:lpstr>मांग संकलन प्रपत्र  (Indent Compilation Sheet)</vt:lpstr>
      <vt:lpstr>ऑडिट का उद्देश्य:</vt:lpstr>
      <vt:lpstr>ऑडिट की विधि</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ग्रामीण बाज़ार और इसकी संरचना</dc:title>
  <dc:creator>Nishant kumar sharma</dc:creator>
  <cp:lastModifiedBy>praveena reddy</cp:lastModifiedBy>
  <cp:revision>196</cp:revision>
  <dcterms:created xsi:type="dcterms:W3CDTF">2020-07-18T05:01:27Z</dcterms:created>
  <dcterms:modified xsi:type="dcterms:W3CDTF">2020-09-23T10:34:01Z</dcterms:modified>
</cp:coreProperties>
</file>