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8" r:id="rId5"/>
    <p:sldId id="3346" r:id="rId6"/>
    <p:sldId id="3347" r:id="rId7"/>
    <p:sldId id="3343" r:id="rId8"/>
    <p:sldId id="3348" r:id="rId9"/>
    <p:sldId id="3349" r:id="rId10"/>
    <p:sldId id="3335" r:id="rId11"/>
    <p:sldId id="756" r:id="rId12"/>
    <p:sldId id="3363" r:id="rId13"/>
    <p:sldId id="3364" r:id="rId14"/>
    <p:sldId id="3365" r:id="rId15"/>
    <p:sldId id="3366" r:id="rId16"/>
    <p:sldId id="334" r:id="rId1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EF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71A19-6494-46B9-836E-E84DEE2561D4}" v="3" dt="2023-10-11T04:53:23.6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E1067C33-4FAF-4D94-9848-1A1BEED99C4F}" type="datetimeFigureOut">
              <a:rPr lang="en-IN" smtClean="0"/>
              <a:t>11-10-2023</a:t>
            </a:fld>
            <a:endParaRPr lang="en-IN"/>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B38A3DB1-2F2C-4F16-B4C8-55FF3FE87D2A}" type="slidenum">
              <a:rPr lang="en-IN" smtClean="0"/>
              <a:t>‹#›</a:t>
            </a:fld>
            <a:endParaRPr lang="en-IN"/>
          </a:p>
        </p:txBody>
      </p:sp>
    </p:spTree>
    <p:extLst>
      <p:ext uri="{BB962C8B-B14F-4D97-AF65-F5344CB8AC3E}">
        <p14:creationId xmlns:p14="http://schemas.microsoft.com/office/powerpoint/2010/main" val="3374626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310A243-D32F-4BDF-9C2E-B1FB98A4796C}" type="slidenum">
              <a:rPr lang="en-IN" smtClean="0"/>
              <a:pPr/>
              <a:t>8</a:t>
            </a:fld>
            <a:endParaRPr lang="en-IN"/>
          </a:p>
        </p:txBody>
      </p:sp>
    </p:spTree>
    <p:extLst>
      <p:ext uri="{BB962C8B-B14F-4D97-AF65-F5344CB8AC3E}">
        <p14:creationId xmlns:p14="http://schemas.microsoft.com/office/powerpoint/2010/main" val="351862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6FBAAD5D-C5E5-419D-9947-7D67F13F39E4}" type="slidenum">
              <a:rPr lang="en-IN" smtClean="0"/>
              <a:pPr/>
              <a:t>11</a:t>
            </a:fld>
            <a:endParaRPr lang="en-IN"/>
          </a:p>
        </p:txBody>
      </p:sp>
    </p:spTree>
    <p:extLst>
      <p:ext uri="{BB962C8B-B14F-4D97-AF65-F5344CB8AC3E}">
        <p14:creationId xmlns:p14="http://schemas.microsoft.com/office/powerpoint/2010/main" val="30443084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0A75A-7802-4C44-9033-8FC226224D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F922C0DB-4A16-44B9-94D4-459AA290D9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93D7FDF-1BC0-461D-BDCB-DE74431DBC9C}"/>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5" name="Footer Placeholder 4">
            <a:extLst>
              <a:ext uri="{FF2B5EF4-FFF2-40B4-BE49-F238E27FC236}">
                <a16:creationId xmlns:a16="http://schemas.microsoft.com/office/drawing/2014/main" id="{909283A7-D9EE-40FD-B1D8-92B17CB701E2}"/>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9CFE3C0-0B46-4405-ADEC-EBCBE22A7822}"/>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323342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026B4-CE76-44B5-BEA2-4C9B773155A3}"/>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5CBB379-28DE-471A-9518-440F9DBAFA2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1867408-0DA7-4128-8698-01519F6E0C4B}"/>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5" name="Footer Placeholder 4">
            <a:extLst>
              <a:ext uri="{FF2B5EF4-FFF2-40B4-BE49-F238E27FC236}">
                <a16:creationId xmlns:a16="http://schemas.microsoft.com/office/drawing/2014/main" id="{82178486-D5EA-4D79-91A2-4B48FFD09EC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BCF31C6-7E5D-42F7-90A9-14E69F50C53A}"/>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237660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EF08667-112C-4025-9995-C1AAF337D70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5BE61CDB-3D0E-40AA-B555-2AC0784EAE1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7B2A69F-D187-4DBB-A12F-5BE644EAAE57}"/>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5" name="Footer Placeholder 4">
            <a:extLst>
              <a:ext uri="{FF2B5EF4-FFF2-40B4-BE49-F238E27FC236}">
                <a16:creationId xmlns:a16="http://schemas.microsoft.com/office/drawing/2014/main" id="{AE7D1AE6-8AEA-49E9-BBAE-1B11602F5F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A4FAD51-3690-4080-B986-031AE7D2E36D}"/>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1507703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DD61D-C188-43D7-A553-BA263AF8264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5687EA37-BD2C-437B-B60C-83BEA1C7440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8A935487-2C68-4AA6-9E06-7ED2985D079C}"/>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5" name="Footer Placeholder 4">
            <a:extLst>
              <a:ext uri="{FF2B5EF4-FFF2-40B4-BE49-F238E27FC236}">
                <a16:creationId xmlns:a16="http://schemas.microsoft.com/office/drawing/2014/main" id="{FFAC78BF-9A70-4124-B3F8-EFEC51B95EC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F468CB-9049-4577-8FC6-7AED0B974E24}"/>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11377086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FEACE-15B9-4FC0-8464-F73DA4F9D6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A9C7A71E-4A12-4A64-A0D1-B9A92C63D3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952AEFF-9347-46B0-B642-E00CCE554541}"/>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5" name="Footer Placeholder 4">
            <a:extLst>
              <a:ext uri="{FF2B5EF4-FFF2-40B4-BE49-F238E27FC236}">
                <a16:creationId xmlns:a16="http://schemas.microsoft.com/office/drawing/2014/main" id="{A05487C5-471E-44C2-997B-CB141D89C6F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0956E112-C7E2-4C5C-B654-21390E22ECEA}"/>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3096316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332E2-EE11-4EBE-9C82-D1CC627DB81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6AAE815-9B15-4E62-84E1-C4C3099EC89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38FFA343-9188-482B-BCDE-AB75F76369B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D2A94E28-BB8C-48E1-913E-A4E8289AFC91}"/>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6" name="Footer Placeholder 5">
            <a:extLst>
              <a:ext uri="{FF2B5EF4-FFF2-40B4-BE49-F238E27FC236}">
                <a16:creationId xmlns:a16="http://schemas.microsoft.com/office/drawing/2014/main" id="{88BC70C5-FA55-419D-B8AB-A2325D90F7A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A203524-D8A6-40D6-B844-21737500E52D}"/>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585600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D7642C-CB07-4C97-A02C-E6D29FE30C6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053C801B-1178-45A7-84EF-CB933FBCBB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E341023-5881-4F6A-8682-EE1CBDAD87A0}"/>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44C2DB31-45F3-4D16-A634-74F0653C5A4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69BE44-EC50-4AA5-9542-F043EDCF2A2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EE8B23DD-B07A-48E2-970E-181C05CE574D}"/>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8" name="Footer Placeholder 7">
            <a:extLst>
              <a:ext uri="{FF2B5EF4-FFF2-40B4-BE49-F238E27FC236}">
                <a16:creationId xmlns:a16="http://schemas.microsoft.com/office/drawing/2014/main" id="{5A9E69A8-FD35-45E7-9120-5192074CA43E}"/>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0C7FAE90-2DEC-4F5F-A9F2-30B0CF544D0A}"/>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735475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24F3D-46F8-4BC5-9E61-BE377A286D49}"/>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B5406C91-7239-4AB8-911B-61D06918B70A}"/>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4" name="Footer Placeholder 3">
            <a:extLst>
              <a:ext uri="{FF2B5EF4-FFF2-40B4-BE49-F238E27FC236}">
                <a16:creationId xmlns:a16="http://schemas.microsoft.com/office/drawing/2014/main" id="{3B2146E4-ACEA-4EA7-B1B8-080AC072B89A}"/>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66FF06D0-D457-456D-87A2-76C3F6C1F65D}"/>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121064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974515-D90D-4A41-A44E-505481272294}"/>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3" name="Footer Placeholder 2">
            <a:extLst>
              <a:ext uri="{FF2B5EF4-FFF2-40B4-BE49-F238E27FC236}">
                <a16:creationId xmlns:a16="http://schemas.microsoft.com/office/drawing/2014/main" id="{2FC0C506-FBC8-4884-A3A3-EA35AC1DD394}"/>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9DE6198-39FB-4FCF-B099-673AE356FAE1}"/>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1307308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BA9226-4C98-4548-9899-5835AF03C72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8037E320-883E-4713-977A-DC99E3A5F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8A80F60B-E4DB-4877-87D5-023B1BEE52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E188839-B8C8-45E9-AC80-EB43708EBF68}"/>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6" name="Footer Placeholder 5">
            <a:extLst>
              <a:ext uri="{FF2B5EF4-FFF2-40B4-BE49-F238E27FC236}">
                <a16:creationId xmlns:a16="http://schemas.microsoft.com/office/drawing/2014/main" id="{730D93A6-425F-44A5-A1D9-A58109627B89}"/>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6C78E53-DFD6-4CBE-9611-4BEC0368D38D}"/>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87299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605DC-CFBA-4F81-99A1-8EE354E1C4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E5E55D0D-B072-4743-8851-2E18D96442C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9B8B6424-519D-4B3D-A365-8C0076145A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EEE9C7C-DECE-4B0B-A032-0BCEF6D0BDB6}"/>
              </a:ext>
            </a:extLst>
          </p:cNvPr>
          <p:cNvSpPr>
            <a:spLocks noGrp="1"/>
          </p:cNvSpPr>
          <p:nvPr>
            <p:ph type="dt" sz="half" idx="10"/>
          </p:nvPr>
        </p:nvSpPr>
        <p:spPr/>
        <p:txBody>
          <a:bodyPr/>
          <a:lstStyle/>
          <a:p>
            <a:fld id="{DA607FD3-2A34-42DF-AEC5-A78EEDC8729E}" type="datetimeFigureOut">
              <a:rPr lang="en-IN" smtClean="0"/>
              <a:pPr/>
              <a:t>11-10-2023</a:t>
            </a:fld>
            <a:endParaRPr lang="en-IN"/>
          </a:p>
        </p:txBody>
      </p:sp>
      <p:sp>
        <p:nvSpPr>
          <p:cNvPr id="6" name="Footer Placeholder 5">
            <a:extLst>
              <a:ext uri="{FF2B5EF4-FFF2-40B4-BE49-F238E27FC236}">
                <a16:creationId xmlns:a16="http://schemas.microsoft.com/office/drawing/2014/main" id="{B0E1AECF-23CB-418D-913C-8F84EDC77F8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7DCA8B6D-52C7-4F0D-9B06-F0C52677003C}"/>
              </a:ext>
            </a:extLst>
          </p:cNvPr>
          <p:cNvSpPr>
            <a:spLocks noGrp="1"/>
          </p:cNvSpPr>
          <p:nvPr>
            <p:ph type="sldNum" sz="quarter" idx="12"/>
          </p:nvPr>
        </p:nvSpPr>
        <p:spPr/>
        <p:txBody>
          <a:bodyPr/>
          <a:lstStyle/>
          <a:p>
            <a:fld id="{57EE450F-854A-41B7-B365-05951E31252D}" type="slidenum">
              <a:rPr lang="en-IN" smtClean="0"/>
              <a:pPr/>
              <a:t>‹#›</a:t>
            </a:fld>
            <a:endParaRPr lang="en-IN"/>
          </a:p>
        </p:txBody>
      </p:sp>
    </p:spTree>
    <p:extLst>
      <p:ext uri="{BB962C8B-B14F-4D97-AF65-F5344CB8AC3E}">
        <p14:creationId xmlns:p14="http://schemas.microsoft.com/office/powerpoint/2010/main" val="2598675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92FBC8-096D-4731-82BD-59033F00C8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94AE1CC-0A59-4D53-89B5-875363F1BA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5693DB4-4382-4AD2-AD53-15BB761064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607FD3-2A34-42DF-AEC5-A78EEDC8729E}" type="datetimeFigureOut">
              <a:rPr lang="en-IN" smtClean="0"/>
              <a:pPr/>
              <a:t>11-10-2023</a:t>
            </a:fld>
            <a:endParaRPr lang="en-IN"/>
          </a:p>
        </p:txBody>
      </p:sp>
      <p:sp>
        <p:nvSpPr>
          <p:cNvPr id="5" name="Footer Placeholder 4">
            <a:extLst>
              <a:ext uri="{FF2B5EF4-FFF2-40B4-BE49-F238E27FC236}">
                <a16:creationId xmlns:a16="http://schemas.microsoft.com/office/drawing/2014/main" id="{41DECA8B-58DA-49A1-B8E6-729EF2937D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5ED26B69-1C9C-4121-B137-4AF48FFA01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E450F-854A-41B7-B365-05951E31252D}" type="slidenum">
              <a:rPr lang="en-IN" smtClean="0"/>
              <a:pPr/>
              <a:t>‹#›</a:t>
            </a:fld>
            <a:endParaRPr lang="en-IN"/>
          </a:p>
        </p:txBody>
      </p:sp>
    </p:spTree>
    <p:extLst>
      <p:ext uri="{BB962C8B-B14F-4D97-AF65-F5344CB8AC3E}">
        <p14:creationId xmlns:p14="http://schemas.microsoft.com/office/powerpoint/2010/main" val="30429607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pmvishwakarma.gov.in/"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3;p13">
            <a:extLst>
              <a:ext uri="{FF2B5EF4-FFF2-40B4-BE49-F238E27FC236}">
                <a16:creationId xmlns:a16="http://schemas.microsoft.com/office/drawing/2014/main" id="{2F97F4AA-7EC2-446E-9961-A9BB1D1FB8B9}"/>
              </a:ext>
            </a:extLst>
          </p:cNvPr>
          <p:cNvSpPr/>
          <p:nvPr/>
        </p:nvSpPr>
        <p:spPr>
          <a:xfrm>
            <a:off x="-2100" y="1491779"/>
            <a:ext cx="12192000" cy="2651797"/>
          </a:xfrm>
          <a:prstGeom prst="rect">
            <a:avLst/>
          </a:prstGeom>
          <a:solidFill>
            <a:srgbClr val="FDA90B"/>
          </a:solid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 name="Google Shape;74;p13">
            <a:extLst>
              <a:ext uri="{FF2B5EF4-FFF2-40B4-BE49-F238E27FC236}">
                <a16:creationId xmlns:a16="http://schemas.microsoft.com/office/drawing/2014/main" id="{1B763832-4793-4F6F-B31D-1A337F495BFA}"/>
              </a:ext>
            </a:extLst>
          </p:cNvPr>
          <p:cNvSpPr/>
          <p:nvPr/>
        </p:nvSpPr>
        <p:spPr>
          <a:xfrm>
            <a:off x="0" y="1495331"/>
            <a:ext cx="12189900" cy="2648245"/>
          </a:xfrm>
          <a:prstGeom prst="rect">
            <a:avLst/>
          </a:prstGeom>
          <a:blipFill rotWithShape="1">
            <a:blip r:embed="rId2">
              <a:alphaModFix amt="23000"/>
            </a:blip>
            <a:stretch>
              <a:fillRect/>
            </a:stretch>
          </a:blipFill>
          <a:ln>
            <a:noFill/>
          </a:ln>
        </p:spPr>
        <p:txBody>
          <a:bodyPr spcFirstLastPara="1" wrap="square" lIns="121900" tIns="60925" rIns="121900" bIns="609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4" name="Google Shape;75;p13">
            <a:extLst>
              <a:ext uri="{FF2B5EF4-FFF2-40B4-BE49-F238E27FC236}">
                <a16:creationId xmlns:a16="http://schemas.microsoft.com/office/drawing/2014/main" id="{1EA43B4A-4BED-46C3-A523-DF9AF47A754C}"/>
              </a:ext>
            </a:extLst>
          </p:cNvPr>
          <p:cNvSpPr txBox="1">
            <a:spLocks/>
          </p:cNvSpPr>
          <p:nvPr/>
        </p:nvSpPr>
        <p:spPr>
          <a:xfrm>
            <a:off x="149099" y="1683026"/>
            <a:ext cx="11830866" cy="1007165"/>
          </a:xfrm>
          <a:prstGeom prst="rect">
            <a:avLst/>
          </a:prstGeom>
          <a:noFill/>
          <a:ln>
            <a:noFill/>
          </a:ln>
        </p:spPr>
        <p:txBody>
          <a:bodyPr spcFirstLastPara="1" vert="horz" wrap="square" lIns="121900" tIns="121900" rIns="121900" bIns="121900" rtlCol="0" anchor="b" anchorCtr="0">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spcBef>
                <a:spcPts val="0"/>
              </a:spcBef>
              <a:buClr>
                <a:srgbClr val="3E2F88"/>
              </a:buClr>
              <a:buSzPts val="5400"/>
            </a:pPr>
            <a:r>
              <a:rPr lang="en-IN" sz="4800" dirty="0">
                <a:solidFill>
                  <a:srgbClr val="3E2F88"/>
                </a:solidFill>
              </a:rPr>
              <a:t>PM Vishwakarma</a:t>
            </a:r>
            <a:endParaRPr lang="en-US" sz="4800" dirty="0">
              <a:solidFill>
                <a:srgbClr val="3E2F88"/>
              </a:solidFill>
            </a:endParaRPr>
          </a:p>
        </p:txBody>
      </p:sp>
      <p:sp>
        <p:nvSpPr>
          <p:cNvPr id="10" name="Google Shape;81;p13">
            <a:extLst>
              <a:ext uri="{FF2B5EF4-FFF2-40B4-BE49-F238E27FC236}">
                <a16:creationId xmlns:a16="http://schemas.microsoft.com/office/drawing/2014/main" id="{397967A0-BCB7-4564-B616-4C6DD4EA3B54}"/>
              </a:ext>
            </a:extLst>
          </p:cNvPr>
          <p:cNvSpPr txBox="1"/>
          <p:nvPr/>
        </p:nvSpPr>
        <p:spPr>
          <a:xfrm>
            <a:off x="1072089" y="2690191"/>
            <a:ext cx="10043619" cy="1351723"/>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n-US" sz="4000" b="1" i="0" u="none" strike="noStrike" kern="0" cap="none" spc="0" normalizeH="0" baseline="0" noProof="0" dirty="0">
                <a:ln>
                  <a:noFill/>
                </a:ln>
                <a:solidFill>
                  <a:srgbClr val="002060"/>
                </a:solidFill>
                <a:effectLst/>
                <a:uLnTx/>
                <a:uFillTx/>
                <a:latin typeface="Arial"/>
                <a:ea typeface="Arial"/>
                <a:cs typeface="Arial"/>
                <a:sym typeface="Arial"/>
              </a:rPr>
              <a:t>Registration on portal - Application Process Flow</a:t>
            </a:r>
            <a:endParaRPr kumimoji="0" sz="4000" b="1" i="0" u="none" strike="noStrike" kern="0" cap="none" spc="0" normalizeH="0" baseline="0" noProof="0" dirty="0">
              <a:ln>
                <a:noFill/>
              </a:ln>
              <a:solidFill>
                <a:srgbClr val="002060"/>
              </a:solidFill>
              <a:effectLst/>
              <a:uLnTx/>
              <a:uFillTx/>
              <a:latin typeface="Arial"/>
              <a:ea typeface="Arial"/>
              <a:cs typeface="Arial"/>
              <a:sym typeface="Arial"/>
            </a:endParaRPr>
          </a:p>
        </p:txBody>
      </p:sp>
      <p:pic>
        <p:nvPicPr>
          <p:cNvPr id="5" name="Picture 4">
            <a:extLst>
              <a:ext uri="{FF2B5EF4-FFF2-40B4-BE49-F238E27FC236}">
                <a16:creationId xmlns:a16="http://schemas.microsoft.com/office/drawing/2014/main" id="{7791D404-F023-715F-6753-E0D89A43BD50}"/>
              </a:ext>
            </a:extLst>
          </p:cNvPr>
          <p:cNvPicPr>
            <a:picLocks noChangeAspect="1"/>
          </p:cNvPicPr>
          <p:nvPr/>
        </p:nvPicPr>
        <p:blipFill>
          <a:blip r:embed="rId3"/>
          <a:stretch>
            <a:fillRect/>
          </a:stretch>
        </p:blipFill>
        <p:spPr>
          <a:xfrm>
            <a:off x="10803989" y="2607101"/>
            <a:ext cx="1388011" cy="1372924"/>
          </a:xfrm>
          <a:prstGeom prst="rect">
            <a:avLst/>
          </a:prstGeom>
        </p:spPr>
      </p:pic>
    </p:spTree>
    <p:extLst>
      <p:ext uri="{BB962C8B-B14F-4D97-AF65-F5344CB8AC3E}">
        <p14:creationId xmlns:p14="http://schemas.microsoft.com/office/powerpoint/2010/main" val="361709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DA46D2-B140-5CC7-76CC-392F83264DA6}"/>
              </a:ext>
            </a:extLst>
          </p:cNvPr>
          <p:cNvSpPr>
            <a:spLocks noGrp="1"/>
          </p:cNvSpPr>
          <p:nvPr>
            <p:ph type="sldNum" sz="quarter" idx="12"/>
          </p:nvPr>
        </p:nvSpPr>
        <p:spPr/>
        <p:txBody>
          <a:bodyPr/>
          <a:lstStyle/>
          <a:p>
            <a:fld id="{0FB56643-AC18-4730-AE57-80ECA7A39FF2}" type="slidenum">
              <a:rPr lang="en-IN" smtClean="0"/>
              <a:pPr/>
              <a:t>10</a:t>
            </a:fld>
            <a:endParaRPr lang="en-IN"/>
          </a:p>
        </p:txBody>
      </p:sp>
      <p:pic>
        <p:nvPicPr>
          <p:cNvPr id="4" name="Picture 3">
            <a:extLst>
              <a:ext uri="{FF2B5EF4-FFF2-40B4-BE49-F238E27FC236}">
                <a16:creationId xmlns:a16="http://schemas.microsoft.com/office/drawing/2014/main" id="{C1E6F848-E11F-3A16-F436-A82F99D04965}"/>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127313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FA9D0-75B5-43D1-C9E0-43896AE9E079}"/>
              </a:ext>
            </a:extLst>
          </p:cNvPr>
          <p:cNvSpPr>
            <a:spLocks noGrp="1"/>
          </p:cNvSpPr>
          <p:nvPr>
            <p:ph type="sldNum" sz="quarter" idx="12"/>
          </p:nvPr>
        </p:nvSpPr>
        <p:spPr/>
        <p:txBody>
          <a:bodyPr/>
          <a:lstStyle/>
          <a:p>
            <a:fld id="{0FB56643-AC18-4730-AE57-80ECA7A39FF2}" type="slidenum">
              <a:rPr lang="en-IN" smtClean="0"/>
              <a:pPr/>
              <a:t>11</a:t>
            </a:fld>
            <a:endParaRPr lang="en-IN"/>
          </a:p>
        </p:txBody>
      </p:sp>
      <p:pic>
        <p:nvPicPr>
          <p:cNvPr id="4" name="Picture 3">
            <a:extLst>
              <a:ext uri="{FF2B5EF4-FFF2-40B4-BE49-F238E27FC236}">
                <a16:creationId xmlns:a16="http://schemas.microsoft.com/office/drawing/2014/main" id="{99CD6E59-3EE8-5B90-3F1A-F8B773C75EA0}"/>
              </a:ext>
            </a:extLst>
          </p:cNvPr>
          <p:cNvPicPr>
            <a:picLocks noChangeAspect="1"/>
          </p:cNvPicPr>
          <p:nvPr/>
        </p:nvPicPr>
        <p:blipFill>
          <a:blip r:embed="rId3"/>
          <a:stretch>
            <a:fillRect/>
          </a:stretch>
        </p:blipFill>
        <p:spPr>
          <a:xfrm>
            <a:off x="0" y="1673"/>
            <a:ext cx="12192000" cy="6854653"/>
          </a:xfrm>
          <a:prstGeom prst="rect">
            <a:avLst/>
          </a:prstGeom>
        </p:spPr>
      </p:pic>
    </p:spTree>
    <p:extLst>
      <p:ext uri="{BB962C8B-B14F-4D97-AF65-F5344CB8AC3E}">
        <p14:creationId xmlns:p14="http://schemas.microsoft.com/office/powerpoint/2010/main" val="781389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37AC5A-DCB3-7447-A3A3-F652EE615AD1}"/>
              </a:ext>
            </a:extLst>
          </p:cNvPr>
          <p:cNvSpPr>
            <a:spLocks noGrp="1"/>
          </p:cNvSpPr>
          <p:nvPr>
            <p:ph type="sldNum" sz="quarter" idx="12"/>
          </p:nvPr>
        </p:nvSpPr>
        <p:spPr/>
        <p:txBody>
          <a:bodyPr/>
          <a:lstStyle/>
          <a:p>
            <a:fld id="{0FB56643-AC18-4730-AE57-80ECA7A39FF2}" type="slidenum">
              <a:rPr lang="en-IN" smtClean="0"/>
              <a:pPr/>
              <a:t>12</a:t>
            </a:fld>
            <a:endParaRPr lang="en-IN"/>
          </a:p>
        </p:txBody>
      </p:sp>
      <p:pic>
        <p:nvPicPr>
          <p:cNvPr id="4" name="Picture 3">
            <a:extLst>
              <a:ext uri="{FF2B5EF4-FFF2-40B4-BE49-F238E27FC236}">
                <a16:creationId xmlns:a16="http://schemas.microsoft.com/office/drawing/2014/main" id="{21E06B9E-A030-875A-E9DA-424EE71B30A4}"/>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2432872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8A42D40A-F1B3-4626-AC62-A3D01F8332A9}"/>
              </a:ext>
            </a:extLst>
          </p:cNvPr>
          <p:cNvSpPr/>
          <p:nvPr/>
        </p:nvSpPr>
        <p:spPr>
          <a:xfrm>
            <a:off x="0" y="-90384"/>
            <a:ext cx="12198350" cy="6948384"/>
          </a:xfrm>
          <a:prstGeom prst="rect">
            <a:avLst/>
          </a:prstGeom>
          <a:solidFill>
            <a:srgbClr val="000000"/>
          </a:solidFill>
          <a:ln w="9525" cap="flat" cmpd="sng" algn="ctr">
            <a:noFill/>
            <a:prstDash val="solid"/>
          </a:ln>
          <a:effectLst/>
        </p:spPr>
        <p:txBody>
          <a:bodyPr rtlCol="0" anchor="t" anchorCtr="0"/>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IN" sz="1200" b="0" i="0" u="none" strike="noStrike" kern="0" cap="none" spc="0" normalizeH="0" baseline="0" noProof="0" dirty="0">
              <a:ln>
                <a:noFill/>
              </a:ln>
              <a:solidFill>
                <a:srgbClr val="2E2E38"/>
              </a:solidFill>
              <a:effectLst/>
              <a:uLnTx/>
              <a:uFillTx/>
              <a:latin typeface="EYInterstate Light"/>
            </a:endParaRPr>
          </a:p>
        </p:txBody>
      </p:sp>
      <p:pic>
        <p:nvPicPr>
          <p:cNvPr id="4" name="Picture 3" descr="A picture containing table, person, food, indoor&#10;&#10;Description automatically generated">
            <a:extLst>
              <a:ext uri="{FF2B5EF4-FFF2-40B4-BE49-F238E27FC236}">
                <a16:creationId xmlns:a16="http://schemas.microsoft.com/office/drawing/2014/main" id="{F3D6C73D-B5A8-45F0-ACFB-4758BBB374D6}"/>
              </a:ext>
            </a:extLst>
          </p:cNvPr>
          <p:cNvPicPr>
            <a:picLocks noChangeAspect="1"/>
          </p:cNvPicPr>
          <p:nvPr/>
        </p:nvPicPr>
        <p:blipFill rotWithShape="1">
          <a:blip r:embed="rId2">
            <a:extLst>
              <a:ext uri="{28A0092B-C50C-407E-A947-70E740481C1C}">
                <a14:useLocalDpi xmlns:a14="http://schemas.microsoft.com/office/drawing/2010/main" val="0"/>
              </a:ext>
            </a:extLst>
          </a:blip>
          <a:srcRect b="30935"/>
          <a:stretch/>
        </p:blipFill>
        <p:spPr>
          <a:xfrm>
            <a:off x="0" y="-90384"/>
            <a:ext cx="12192000" cy="6948384"/>
          </a:xfrm>
          <a:prstGeom prst="rect">
            <a:avLst/>
          </a:prstGeom>
        </p:spPr>
      </p:pic>
      <p:sp>
        <p:nvSpPr>
          <p:cNvPr id="5" name="Rectangle 4">
            <a:extLst>
              <a:ext uri="{FF2B5EF4-FFF2-40B4-BE49-F238E27FC236}">
                <a16:creationId xmlns:a16="http://schemas.microsoft.com/office/drawing/2014/main" id="{0F88C4E1-E1B6-4860-9551-13DCA9A2F30E}"/>
              </a:ext>
            </a:extLst>
          </p:cNvPr>
          <p:cNvSpPr/>
          <p:nvPr/>
        </p:nvSpPr>
        <p:spPr>
          <a:xfrm>
            <a:off x="-18952" y="-89823"/>
            <a:ext cx="12217860" cy="6974584"/>
          </a:xfrm>
          <a:prstGeom prst="rect">
            <a:avLst/>
          </a:prstGeom>
          <a:solidFill>
            <a:schemeClr val="tx2">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3" name="Rectangle 32">
            <a:extLst>
              <a:ext uri="{FF2B5EF4-FFF2-40B4-BE49-F238E27FC236}">
                <a16:creationId xmlns:a16="http://schemas.microsoft.com/office/drawing/2014/main" id="{B1F59C5A-34D3-4A1C-813F-6821DE13F320}"/>
              </a:ext>
            </a:extLst>
          </p:cNvPr>
          <p:cNvSpPr/>
          <p:nvPr/>
        </p:nvSpPr>
        <p:spPr>
          <a:xfrm>
            <a:off x="1816403" y="4368129"/>
            <a:ext cx="9308464" cy="1621290"/>
          </a:xfrm>
          <a:prstGeom prst="rect">
            <a:avLst/>
          </a:prstGeom>
          <a:solidFill>
            <a:srgbClr val="00338D"/>
          </a:solidFill>
          <a:ln w="9525" cap="flat" cmpd="sng" algn="ctr">
            <a:noFill/>
            <a:prstDash val="solid"/>
          </a:ln>
          <a:effectLst/>
        </p:spPr>
        <p:txBody>
          <a:bodyPr rtlCol="0" anchor="t" anchorCtr="0"/>
          <a:lstStyle/>
          <a:p>
            <a:pPr algn="ctr">
              <a:defRPr/>
            </a:pPr>
            <a:endParaRPr lang="en-IN" sz="1200" kern="0" dirty="0">
              <a:solidFill>
                <a:srgbClr val="2E2E38"/>
              </a:solidFill>
              <a:latin typeface="Times New Roman" panose="02020603050405020304" pitchFamily="18" charset="0"/>
              <a:cs typeface="Times New Roman" panose="02020603050405020304" pitchFamily="18" charset="0"/>
            </a:endParaRPr>
          </a:p>
        </p:txBody>
      </p:sp>
      <p:sp>
        <p:nvSpPr>
          <p:cNvPr id="34" name="Rectangle 33">
            <a:extLst>
              <a:ext uri="{FF2B5EF4-FFF2-40B4-BE49-F238E27FC236}">
                <a16:creationId xmlns:a16="http://schemas.microsoft.com/office/drawing/2014/main" id="{297F6C99-235F-4706-8C0B-75C8F2929172}"/>
              </a:ext>
            </a:extLst>
          </p:cNvPr>
          <p:cNvSpPr/>
          <p:nvPr/>
        </p:nvSpPr>
        <p:spPr>
          <a:xfrm>
            <a:off x="1816403" y="4818676"/>
            <a:ext cx="9308464" cy="720197"/>
          </a:xfrm>
          <a:prstGeom prst="rect">
            <a:avLst/>
          </a:prstGeom>
        </p:spPr>
        <p:txBody>
          <a:bodyPr wrap="square">
            <a:spAutoFit/>
          </a:bodyPr>
          <a:lstStyle/>
          <a:p>
            <a:pPr algn="ctr" fontAlgn="base">
              <a:lnSpc>
                <a:spcPct val="85000"/>
              </a:lnSpc>
              <a:spcBef>
                <a:spcPct val="0"/>
              </a:spcBef>
              <a:spcAft>
                <a:spcPct val="0"/>
              </a:spcAft>
              <a:defRPr/>
            </a:pPr>
            <a:r>
              <a:rPr lang="en-IN" sz="4800" b="1" kern="0" dirty="0">
                <a:solidFill>
                  <a:schemeClr val="bg1"/>
                </a:solidFill>
                <a:cs typeface="Times New Roman" panose="02020603050405020304" pitchFamily="18" charset="0"/>
              </a:rPr>
              <a:t>Thank You</a:t>
            </a:r>
          </a:p>
        </p:txBody>
      </p:sp>
    </p:spTree>
    <p:extLst>
      <p:ext uri="{BB962C8B-B14F-4D97-AF65-F5344CB8AC3E}">
        <p14:creationId xmlns:p14="http://schemas.microsoft.com/office/powerpoint/2010/main" val="965780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1CA81B1-EC19-4E86-B868-9E9CE4A4536B}"/>
              </a:ext>
            </a:extLst>
          </p:cNvPr>
          <p:cNvSpPr/>
          <p:nvPr/>
        </p:nvSpPr>
        <p:spPr>
          <a:xfrm>
            <a:off x="0" y="-16364"/>
            <a:ext cx="12181114" cy="745596"/>
          </a:xfrm>
          <a:prstGeom prst="rect">
            <a:avLst/>
          </a:prstGeom>
          <a:solidFill>
            <a:srgbClr val="FDA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868187E1-32F8-4BA9-842E-0F665D695A93}"/>
              </a:ext>
            </a:extLst>
          </p:cNvPr>
          <p:cNvSpPr>
            <a:spLocks noGrp="1"/>
          </p:cNvSpPr>
          <p:nvPr>
            <p:ph type="title"/>
          </p:nvPr>
        </p:nvSpPr>
        <p:spPr>
          <a:xfrm>
            <a:off x="69903" y="-71475"/>
            <a:ext cx="12122097" cy="792418"/>
          </a:xfrm>
        </p:spPr>
        <p:txBody>
          <a:bodyPr>
            <a:normAutofit/>
          </a:bodyPr>
          <a:lstStyle/>
          <a:p>
            <a:r>
              <a:rPr lang="en-US" sz="2400" b="1" dirty="0" err="1"/>
              <a:t>ProcessProcess</a:t>
            </a:r>
            <a:r>
              <a:rPr lang="en-US" sz="2400" b="1" dirty="0"/>
              <a:t> of Registration of applicants for PM Vishwakarma – PM Vishwakarma Portal</a:t>
            </a:r>
            <a:endParaRPr lang="en-IN" sz="4000" dirty="0"/>
          </a:p>
        </p:txBody>
      </p:sp>
      <p:cxnSp>
        <p:nvCxnSpPr>
          <p:cNvPr id="39" name="Straight Connector 38">
            <a:extLst>
              <a:ext uri="{FF2B5EF4-FFF2-40B4-BE49-F238E27FC236}">
                <a16:creationId xmlns:a16="http://schemas.microsoft.com/office/drawing/2014/main" id="{B69902CC-4B50-4DE7-968F-A3925337C427}"/>
              </a:ext>
            </a:extLst>
          </p:cNvPr>
          <p:cNvCxnSpPr>
            <a:cxnSpLocks/>
          </p:cNvCxnSpPr>
          <p:nvPr/>
        </p:nvCxnSpPr>
        <p:spPr>
          <a:xfrm>
            <a:off x="69903" y="1302859"/>
            <a:ext cx="1218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Rounded Corners 9530">
            <a:extLst>
              <a:ext uri="{FF2B5EF4-FFF2-40B4-BE49-F238E27FC236}">
                <a16:creationId xmlns:a16="http://schemas.microsoft.com/office/drawing/2014/main" id="{171D0213-F0CD-4E93-9C37-572A26E13F2C}"/>
              </a:ext>
            </a:extLst>
          </p:cNvPr>
          <p:cNvSpPr>
            <a:spLocks noChangeArrowheads="1"/>
          </p:cNvSpPr>
          <p:nvPr/>
        </p:nvSpPr>
        <p:spPr bwMode="auto">
          <a:xfrm>
            <a:off x="146278" y="1045868"/>
            <a:ext cx="1677000" cy="535959"/>
          </a:xfrm>
          <a:prstGeom prst="roundRect">
            <a:avLst>
              <a:gd name="adj" fmla="val 16667"/>
            </a:avLst>
          </a:prstGeom>
          <a:solidFill>
            <a:schemeClr val="bg1"/>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SLIDE - 0</a:t>
            </a:r>
            <a:r>
              <a:rPr lang="en-US" altLang="en-US" b="1" dirty="0">
                <a:latin typeface="Calibri" panose="020F0502020204030204" pitchFamily="34" charset="0"/>
                <a:ea typeface="Calibri" panose="020F0502020204030204" pitchFamily="34" charset="0"/>
                <a:cs typeface="Times New Roman" panose="02020603050405020304" pitchFamily="18" charset="0"/>
              </a:rPr>
              <a:t>1</a:t>
            </a:r>
            <a:endParaRPr kumimoji="0" lang="en-US" altLang="en-US" sz="3200" b="1" i="0" u="none" strike="noStrike" cap="none" normalizeH="0" baseline="0" dirty="0">
              <a:ln>
                <a:noFill/>
              </a:ln>
              <a:effectLst/>
              <a:latin typeface="Arial" panose="020B0604020202020204" pitchFamily="34" charset="0"/>
            </a:endParaRPr>
          </a:p>
        </p:txBody>
      </p:sp>
      <p:sp>
        <p:nvSpPr>
          <p:cNvPr id="85"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2190751" y="2795228"/>
            <a:ext cx="1543048" cy="1937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IN" altLang="en-US" sz="1400" dirty="0">
                <a:solidFill>
                  <a:srgbClr val="0E347D"/>
                </a:solidFill>
                <a:latin typeface="Candara" panose="020E0502030303020204" pitchFamily="34" charset="0"/>
                <a:cs typeface="Times New Roman" panose="02020603050405020304" pitchFamily="18" charset="0"/>
              </a:rPr>
              <a:t>From the Login dropdown menu, select CSC login, then select the "CSC- View E- Shram Data" option</a:t>
            </a: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87" name="Freeform 29">
            <a:extLst>
              <a:ext uri="{FF2B5EF4-FFF2-40B4-BE49-F238E27FC236}">
                <a16:creationId xmlns:a16="http://schemas.microsoft.com/office/drawing/2014/main" id="{4655706A-383B-4E7E-8B65-C39A81A0540B}"/>
              </a:ext>
            </a:extLst>
          </p:cNvPr>
          <p:cNvSpPr>
            <a:spLocks noEditPoints="1"/>
          </p:cNvSpPr>
          <p:nvPr/>
        </p:nvSpPr>
        <p:spPr bwMode="auto">
          <a:xfrm>
            <a:off x="604005" y="1755271"/>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88" name="TextBox 13">
            <a:extLst>
              <a:ext uri="{FF2B5EF4-FFF2-40B4-BE49-F238E27FC236}">
                <a16:creationId xmlns:a16="http://schemas.microsoft.com/office/drawing/2014/main" id="{05FB9D87-FC83-49A4-BF3B-5AF28EE63C66}"/>
              </a:ext>
            </a:extLst>
          </p:cNvPr>
          <p:cNvSpPr txBox="1">
            <a:spLocks noChangeArrowheads="1"/>
          </p:cNvSpPr>
          <p:nvPr/>
        </p:nvSpPr>
        <p:spPr bwMode="auto">
          <a:xfrm>
            <a:off x="200025" y="2781299"/>
            <a:ext cx="192405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IN" altLang="en-US" sz="1400" dirty="0">
                <a:solidFill>
                  <a:srgbClr val="0E347D"/>
                </a:solidFill>
                <a:latin typeface="Candara" panose="020E0502030303020204" pitchFamily="34" charset="0"/>
                <a:cs typeface="Times New Roman" panose="02020603050405020304" pitchFamily="18" charset="0"/>
              </a:rPr>
              <a:t>Open the website </a:t>
            </a:r>
            <a:r>
              <a:rPr lang="en-IN" sz="1400" b="1" u="sng" dirty="0">
                <a:hlinkClick r:id="rId2"/>
              </a:rPr>
              <a:t>https://pmvishwakarma.gov.in/</a:t>
            </a:r>
            <a:r>
              <a:rPr lang="en-IN" sz="1400" b="1" dirty="0"/>
              <a:t> </a:t>
            </a:r>
            <a:r>
              <a:rPr lang="en-IN" altLang="en-US" sz="1400" dirty="0">
                <a:solidFill>
                  <a:srgbClr val="0E347D"/>
                </a:solidFill>
                <a:latin typeface="Candara" panose="020E0502030303020204" pitchFamily="34" charset="0"/>
                <a:cs typeface="Times New Roman" panose="02020603050405020304" pitchFamily="18" charset="0"/>
              </a:rPr>
              <a:t>and click on </a:t>
            </a:r>
            <a:r>
              <a:rPr lang="en-IN" altLang="en-US" sz="1400" dirty="0" err="1">
                <a:solidFill>
                  <a:srgbClr val="0E347D"/>
                </a:solidFill>
                <a:latin typeface="Candara" panose="020E0502030303020204" pitchFamily="34" charset="0"/>
                <a:cs typeface="Times New Roman" panose="02020603050405020304" pitchFamily="18" charset="0"/>
              </a:rPr>
              <a:t>the“login</a:t>
            </a:r>
            <a:r>
              <a:rPr lang="en-IN" altLang="en-US" sz="1400" dirty="0">
                <a:solidFill>
                  <a:srgbClr val="0E347D"/>
                </a:solidFill>
                <a:latin typeface="Candara" panose="020E0502030303020204" pitchFamily="34" charset="0"/>
                <a:cs typeface="Times New Roman" panose="02020603050405020304" pitchFamily="18" charset="0"/>
              </a:rPr>
              <a:t>” drop down on right hand corner</a:t>
            </a:r>
            <a:endParaRPr lang="en-US" altLang="en-US" sz="1400" dirty="0">
              <a:solidFill>
                <a:srgbClr val="0E347D"/>
              </a:solidFill>
              <a:latin typeface="Candara" panose="020E0502030303020204" pitchFamily="34" charset="0"/>
              <a:cs typeface="Times New Roman" panose="02020603050405020304" pitchFamily="18" charset="0"/>
            </a:endParaRPr>
          </a:p>
        </p:txBody>
      </p:sp>
      <p:cxnSp>
        <p:nvCxnSpPr>
          <p:cNvPr id="92" name="Straight Arrow Connector 91">
            <a:extLst>
              <a:ext uri="{FF2B5EF4-FFF2-40B4-BE49-F238E27FC236}">
                <a16:creationId xmlns:a16="http://schemas.microsoft.com/office/drawing/2014/main" id="{B2BB326F-BC26-4CE9-ABAF-12355E746030}"/>
              </a:ext>
            </a:extLst>
          </p:cNvPr>
          <p:cNvCxnSpPr>
            <a:cxnSpLocks/>
          </p:cNvCxnSpPr>
          <p:nvPr/>
        </p:nvCxnSpPr>
        <p:spPr>
          <a:xfrm>
            <a:off x="1380260" y="2077304"/>
            <a:ext cx="1053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a:extLst>
              <a:ext uri="{FF2B5EF4-FFF2-40B4-BE49-F238E27FC236}">
                <a16:creationId xmlns:a16="http://schemas.microsoft.com/office/drawing/2014/main" id="{1C645B2B-99AD-460D-84F0-A352DC81BCB2}"/>
              </a:ext>
            </a:extLst>
          </p:cNvPr>
          <p:cNvCxnSpPr>
            <a:cxnSpLocks/>
          </p:cNvCxnSpPr>
          <p:nvPr/>
        </p:nvCxnSpPr>
        <p:spPr>
          <a:xfrm>
            <a:off x="3344213" y="2124929"/>
            <a:ext cx="1053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4" descr="Aadhaar eKYC Verification - AppRecs">
            <a:extLst>
              <a:ext uri="{FF2B5EF4-FFF2-40B4-BE49-F238E27FC236}">
                <a16:creationId xmlns:a16="http://schemas.microsoft.com/office/drawing/2014/main" id="{58B11E42-B3D8-4A3B-9B20-C9E4CDB219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1758627"/>
            <a:ext cx="990199" cy="9610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3943350" y="2796824"/>
            <a:ext cx="1485900" cy="263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indent="0" algn="just" eaLnBrk="0" fontAlgn="base" hangingPunct="0">
              <a:lnSpc>
                <a:spcPct val="100000"/>
              </a:lnSpc>
              <a:spcBef>
                <a:spcPct val="0"/>
              </a:spcBef>
              <a:spcAft>
                <a:spcPct val="0"/>
              </a:spcAft>
              <a:buClrTx/>
              <a:buSzTx/>
              <a:buFontTx/>
              <a:buNone/>
              <a:tabLst/>
            </a:pPr>
            <a:r>
              <a:rPr lang="en-IN" altLang="en-US" sz="1400" dirty="0">
                <a:solidFill>
                  <a:srgbClr val="0E347D"/>
                </a:solidFill>
                <a:latin typeface="Candara" panose="020E0502030303020204" pitchFamily="34" charset="0"/>
                <a:cs typeface="Times New Roman" panose="02020603050405020304" pitchFamily="18" charset="0"/>
              </a:rPr>
              <a:t>Using CSC Id and password, users can see E-</a:t>
            </a:r>
            <a:r>
              <a:rPr lang="en-IN" altLang="en-US" sz="1400" dirty="0" err="1">
                <a:solidFill>
                  <a:srgbClr val="0E347D"/>
                </a:solidFill>
                <a:latin typeface="Candara" panose="020E0502030303020204" pitchFamily="34" charset="0"/>
                <a:cs typeface="Times New Roman" panose="02020603050405020304" pitchFamily="18" charset="0"/>
              </a:rPr>
              <a:t>Shram</a:t>
            </a:r>
            <a:r>
              <a:rPr lang="en-IN" altLang="en-US" sz="1400" dirty="0">
                <a:solidFill>
                  <a:srgbClr val="0E347D"/>
                </a:solidFill>
                <a:latin typeface="Candara" panose="020E0502030303020204" pitchFamily="34" charset="0"/>
                <a:cs typeface="Times New Roman" panose="02020603050405020304" pitchFamily="18" charset="0"/>
              </a:rPr>
              <a:t> registered applicant details. So they can contact those applicants and register them in PM Vishwakarma</a:t>
            </a:r>
            <a:endParaRPr lang="en-US" altLang="en-US" sz="1400" dirty="0">
              <a:solidFill>
                <a:srgbClr val="0E347D"/>
              </a:solidFill>
              <a:latin typeface="Candara" panose="020E050203030302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77F8C5E3-451B-4035-8CA2-09AE7DE8C514}"/>
              </a:ext>
            </a:extLst>
          </p:cNvPr>
          <p:cNvPicPr>
            <a:picLocks noChangeAspect="1"/>
          </p:cNvPicPr>
          <p:nvPr/>
        </p:nvPicPr>
        <p:blipFill>
          <a:blip r:embed="rId4" cstate="print"/>
          <a:stretch>
            <a:fillRect/>
          </a:stretch>
        </p:blipFill>
        <p:spPr>
          <a:xfrm>
            <a:off x="2506446" y="1776870"/>
            <a:ext cx="905272" cy="905272"/>
          </a:xfrm>
          <a:prstGeom prst="rect">
            <a:avLst/>
          </a:prstGeom>
        </p:spPr>
      </p:pic>
      <p:sp>
        <p:nvSpPr>
          <p:cNvPr id="37" name="Oval 36">
            <a:extLst>
              <a:ext uri="{FF2B5EF4-FFF2-40B4-BE49-F238E27FC236}">
                <a16:creationId xmlns:a16="http://schemas.microsoft.com/office/drawing/2014/main" id="{36B3D1B1-1BAA-48A9-AC59-26E824B77B36}"/>
              </a:ext>
            </a:extLst>
          </p:cNvPr>
          <p:cNvSpPr>
            <a:spLocks noChangeArrowheads="1"/>
          </p:cNvSpPr>
          <p:nvPr/>
        </p:nvSpPr>
        <p:spPr bwMode="auto">
          <a:xfrm>
            <a:off x="-41141" y="1837830"/>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1</a:t>
            </a:r>
          </a:p>
        </p:txBody>
      </p:sp>
      <p:cxnSp>
        <p:nvCxnSpPr>
          <p:cNvPr id="41" name="Straight Arrow Connector 40">
            <a:extLst>
              <a:ext uri="{FF2B5EF4-FFF2-40B4-BE49-F238E27FC236}">
                <a16:creationId xmlns:a16="http://schemas.microsoft.com/office/drawing/2014/main" id="{1C645B2B-99AD-460D-84F0-A352DC81BCB2}"/>
              </a:ext>
            </a:extLst>
          </p:cNvPr>
          <p:cNvCxnSpPr>
            <a:cxnSpLocks/>
          </p:cNvCxnSpPr>
          <p:nvPr/>
        </p:nvCxnSpPr>
        <p:spPr>
          <a:xfrm>
            <a:off x="5363513" y="2191604"/>
            <a:ext cx="1053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4"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5695950" y="2796825"/>
            <a:ext cx="1904999" cy="21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indent="0" algn="just" eaLnBrk="0" fontAlgn="base" hangingPunct="0">
              <a:lnSpc>
                <a:spcPct val="100000"/>
              </a:lnSpc>
              <a:spcBef>
                <a:spcPct val="0"/>
              </a:spcBef>
              <a:spcAft>
                <a:spcPct val="0"/>
              </a:spcAft>
              <a:buClrTx/>
              <a:buSzTx/>
              <a:buFontTx/>
              <a:buNone/>
              <a:tabLst/>
            </a:pPr>
            <a:r>
              <a:rPr lang="en-US" altLang="en-US" sz="1400" dirty="0">
                <a:solidFill>
                  <a:srgbClr val="0E347D"/>
                </a:solidFill>
                <a:latin typeface="Candara" panose="020E0502030303020204" pitchFamily="34" charset="0"/>
                <a:cs typeface="Times New Roman" panose="02020603050405020304" pitchFamily="18" charset="0"/>
              </a:rPr>
              <a:t>CSC has to approach the proposed applicants available in E-</a:t>
            </a:r>
            <a:r>
              <a:rPr lang="en-US" altLang="en-US" sz="1400" dirty="0" err="1">
                <a:solidFill>
                  <a:srgbClr val="0E347D"/>
                </a:solidFill>
                <a:latin typeface="Candara" panose="020E0502030303020204" pitchFamily="34" charset="0"/>
                <a:cs typeface="Times New Roman" panose="02020603050405020304" pitchFamily="18" charset="0"/>
              </a:rPr>
              <a:t>shram</a:t>
            </a:r>
            <a:r>
              <a:rPr lang="en-US" altLang="en-US" sz="1400" dirty="0">
                <a:solidFill>
                  <a:srgbClr val="0E347D"/>
                </a:solidFill>
                <a:latin typeface="Candara" panose="020E0502030303020204" pitchFamily="34" charset="0"/>
                <a:cs typeface="Times New Roman" panose="02020603050405020304" pitchFamily="18" charset="0"/>
              </a:rPr>
              <a:t> data and CSC can also source the application from market independently </a:t>
            </a:r>
          </a:p>
        </p:txBody>
      </p:sp>
      <p:pic>
        <p:nvPicPr>
          <p:cNvPr id="45" name="Picture 44">
            <a:extLst>
              <a:ext uri="{FF2B5EF4-FFF2-40B4-BE49-F238E27FC236}">
                <a16:creationId xmlns:a16="http://schemas.microsoft.com/office/drawing/2014/main" id="{9666D299-4672-44AE-934B-FE970D87CB60}"/>
              </a:ext>
            </a:extLst>
          </p:cNvPr>
          <p:cNvPicPr>
            <a:picLocks noChangeAspect="1"/>
          </p:cNvPicPr>
          <p:nvPr/>
        </p:nvPicPr>
        <p:blipFill>
          <a:blip r:embed="rId5" cstate="print"/>
          <a:stretch>
            <a:fillRect/>
          </a:stretch>
        </p:blipFill>
        <p:spPr>
          <a:xfrm>
            <a:off x="6401008" y="1861811"/>
            <a:ext cx="801945" cy="801945"/>
          </a:xfrm>
          <a:prstGeom prst="rect">
            <a:avLst/>
          </a:prstGeom>
        </p:spPr>
      </p:pic>
      <p:pic>
        <p:nvPicPr>
          <p:cNvPr id="46" name="Picture 45">
            <a:extLst>
              <a:ext uri="{FF2B5EF4-FFF2-40B4-BE49-F238E27FC236}">
                <a16:creationId xmlns:a16="http://schemas.microsoft.com/office/drawing/2014/main" id="{347CDD56-12E0-441F-BB51-A24E4A8F4A54}"/>
              </a:ext>
            </a:extLst>
          </p:cNvPr>
          <p:cNvPicPr>
            <a:picLocks noChangeAspect="1"/>
          </p:cNvPicPr>
          <p:nvPr/>
        </p:nvPicPr>
        <p:blipFill>
          <a:blip r:embed="rId6" cstate="print"/>
          <a:stretch>
            <a:fillRect/>
          </a:stretch>
        </p:blipFill>
        <p:spPr>
          <a:xfrm>
            <a:off x="8309306" y="1878531"/>
            <a:ext cx="828950" cy="756650"/>
          </a:xfrm>
          <a:prstGeom prst="rect">
            <a:avLst/>
          </a:prstGeom>
        </p:spPr>
      </p:pic>
      <p:cxnSp>
        <p:nvCxnSpPr>
          <p:cNvPr id="47" name="Straight Arrow Connector 46">
            <a:extLst>
              <a:ext uri="{FF2B5EF4-FFF2-40B4-BE49-F238E27FC236}">
                <a16:creationId xmlns:a16="http://schemas.microsoft.com/office/drawing/2014/main" id="{1C645B2B-99AD-460D-84F0-A352DC81BCB2}"/>
              </a:ext>
            </a:extLst>
          </p:cNvPr>
          <p:cNvCxnSpPr>
            <a:cxnSpLocks/>
          </p:cNvCxnSpPr>
          <p:nvPr/>
        </p:nvCxnSpPr>
        <p:spPr>
          <a:xfrm>
            <a:off x="7154213" y="2210654"/>
            <a:ext cx="1053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7810500" y="2777774"/>
            <a:ext cx="1721318" cy="265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indent="0" algn="just" eaLnBrk="0" fontAlgn="base" hangingPunct="0">
              <a:lnSpc>
                <a:spcPct val="100000"/>
              </a:lnSpc>
              <a:spcBef>
                <a:spcPct val="0"/>
              </a:spcBef>
              <a:spcAft>
                <a:spcPct val="0"/>
              </a:spcAft>
              <a:buClrTx/>
              <a:buSzTx/>
              <a:buFontTx/>
              <a:buNone/>
              <a:tabLst/>
            </a:pPr>
            <a:r>
              <a:rPr lang="en-US" altLang="en-US" sz="1400" dirty="0">
                <a:solidFill>
                  <a:srgbClr val="0E347D"/>
                </a:solidFill>
                <a:latin typeface="Candara" panose="020E0502030303020204" pitchFamily="34" charset="0"/>
                <a:cs typeface="Times New Roman" panose="02020603050405020304" pitchFamily="18" charset="0"/>
              </a:rPr>
              <a:t>CSC will ask the artisans/  craft people to arrange (</a:t>
            </a:r>
            <a:r>
              <a:rPr lang="en-US" altLang="en-US" sz="1400" dirty="0" err="1">
                <a:solidFill>
                  <a:srgbClr val="0E347D"/>
                </a:solidFill>
                <a:latin typeface="Candara" panose="020E0502030303020204" pitchFamily="34" charset="0"/>
                <a:cs typeface="Times New Roman" panose="02020603050405020304" pitchFamily="18" charset="0"/>
              </a:rPr>
              <a:t>i</a:t>
            </a:r>
            <a:r>
              <a:rPr lang="en-US" altLang="en-US" sz="1400" dirty="0">
                <a:solidFill>
                  <a:srgbClr val="0E347D"/>
                </a:solidFill>
                <a:latin typeface="Candara" panose="020E0502030303020204" pitchFamily="34" charset="0"/>
                <a:cs typeface="Times New Roman" panose="02020603050405020304" pitchFamily="18" charset="0"/>
              </a:rPr>
              <a:t>) Aadhaar details, (ii) Ration Card Details, (iii) Aadhaar linked Mobile Number, (iv) Saving Account details  (v) Aadhaar of family members</a:t>
            </a:r>
          </a:p>
        </p:txBody>
      </p:sp>
      <p:cxnSp>
        <p:nvCxnSpPr>
          <p:cNvPr id="50" name="Straight Arrow Connector 49">
            <a:extLst>
              <a:ext uri="{FF2B5EF4-FFF2-40B4-BE49-F238E27FC236}">
                <a16:creationId xmlns:a16="http://schemas.microsoft.com/office/drawing/2014/main" id="{1C645B2B-99AD-460D-84F0-A352DC81BCB2}"/>
              </a:ext>
            </a:extLst>
          </p:cNvPr>
          <p:cNvCxnSpPr>
            <a:cxnSpLocks/>
          </p:cNvCxnSpPr>
          <p:nvPr/>
        </p:nvCxnSpPr>
        <p:spPr>
          <a:xfrm>
            <a:off x="9259238" y="2201129"/>
            <a:ext cx="1053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9886950" y="2873025"/>
            <a:ext cx="1733550" cy="19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indent="0" algn="just" eaLnBrk="0" fontAlgn="base" hangingPunct="0">
              <a:lnSpc>
                <a:spcPct val="100000"/>
              </a:lnSpc>
              <a:spcBef>
                <a:spcPct val="0"/>
              </a:spcBef>
              <a:spcAft>
                <a:spcPct val="0"/>
              </a:spcAft>
              <a:buClrTx/>
              <a:buSzTx/>
              <a:buFontTx/>
              <a:buNone/>
              <a:tabLst/>
            </a:pPr>
            <a:r>
              <a:rPr lang="en-US" altLang="en-US" sz="1400" dirty="0">
                <a:solidFill>
                  <a:srgbClr val="0E347D"/>
                </a:solidFill>
                <a:latin typeface="Candara" panose="020E0502030303020204" pitchFamily="34" charset="0"/>
                <a:cs typeface="Times New Roman" panose="02020603050405020304" pitchFamily="18" charset="0"/>
              </a:rPr>
              <a:t>Registration Process begin with CSC/VLE after applicants arrange the required information</a:t>
            </a:r>
          </a:p>
        </p:txBody>
      </p:sp>
      <p:sp>
        <p:nvSpPr>
          <p:cNvPr id="52" name="Freeform 29">
            <a:extLst>
              <a:ext uri="{FF2B5EF4-FFF2-40B4-BE49-F238E27FC236}">
                <a16:creationId xmlns:a16="http://schemas.microsoft.com/office/drawing/2014/main" id="{57E7B187-450A-40C1-86FB-0735A8BA2097}"/>
              </a:ext>
            </a:extLst>
          </p:cNvPr>
          <p:cNvSpPr>
            <a:spLocks noEditPoints="1"/>
          </p:cNvSpPr>
          <p:nvPr/>
        </p:nvSpPr>
        <p:spPr bwMode="auto">
          <a:xfrm>
            <a:off x="10340860" y="1872222"/>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53" name="Oval 52">
            <a:extLst>
              <a:ext uri="{FF2B5EF4-FFF2-40B4-BE49-F238E27FC236}">
                <a16:creationId xmlns:a16="http://schemas.microsoft.com/office/drawing/2014/main" id="{36B3D1B1-1BAA-48A9-AC59-26E824B77B36}"/>
              </a:ext>
            </a:extLst>
          </p:cNvPr>
          <p:cNvSpPr>
            <a:spLocks noChangeArrowheads="1"/>
          </p:cNvSpPr>
          <p:nvPr/>
        </p:nvSpPr>
        <p:spPr bwMode="auto">
          <a:xfrm>
            <a:off x="11388859" y="2075955"/>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2</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6543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1CA81B1-EC19-4E86-B868-9E9CE4A4536B}"/>
              </a:ext>
            </a:extLst>
          </p:cNvPr>
          <p:cNvSpPr/>
          <p:nvPr/>
        </p:nvSpPr>
        <p:spPr>
          <a:xfrm>
            <a:off x="0" y="-16364"/>
            <a:ext cx="12181114" cy="745596"/>
          </a:xfrm>
          <a:prstGeom prst="rect">
            <a:avLst/>
          </a:prstGeom>
          <a:solidFill>
            <a:srgbClr val="FDA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868187E1-32F8-4BA9-842E-0F665D695A93}"/>
              </a:ext>
            </a:extLst>
          </p:cNvPr>
          <p:cNvSpPr>
            <a:spLocks noGrp="1"/>
          </p:cNvSpPr>
          <p:nvPr>
            <p:ph type="title"/>
          </p:nvPr>
        </p:nvSpPr>
        <p:spPr>
          <a:xfrm>
            <a:off x="69903" y="-71475"/>
            <a:ext cx="12122097" cy="792418"/>
          </a:xfrm>
        </p:spPr>
        <p:txBody>
          <a:bodyPr>
            <a:normAutofit/>
          </a:bodyPr>
          <a:lstStyle/>
          <a:p>
            <a:r>
              <a:rPr lang="en-US" sz="2400" b="1" dirty="0" err="1"/>
              <a:t>ProcessProcess</a:t>
            </a:r>
            <a:r>
              <a:rPr lang="en-US" sz="2400" b="1" dirty="0"/>
              <a:t> of Registration of applicants for PM Vishwakarma – PM Vishwakarma Portal</a:t>
            </a:r>
            <a:endParaRPr lang="en-IN" sz="4000" dirty="0"/>
          </a:p>
        </p:txBody>
      </p:sp>
      <p:cxnSp>
        <p:nvCxnSpPr>
          <p:cNvPr id="39" name="Straight Connector 38">
            <a:extLst>
              <a:ext uri="{FF2B5EF4-FFF2-40B4-BE49-F238E27FC236}">
                <a16:creationId xmlns:a16="http://schemas.microsoft.com/office/drawing/2014/main" id="{B69902CC-4B50-4DE7-968F-A3925337C427}"/>
              </a:ext>
            </a:extLst>
          </p:cNvPr>
          <p:cNvCxnSpPr>
            <a:cxnSpLocks/>
          </p:cNvCxnSpPr>
          <p:nvPr/>
        </p:nvCxnSpPr>
        <p:spPr>
          <a:xfrm>
            <a:off x="69903" y="1302859"/>
            <a:ext cx="1218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Rounded Corners 9530">
            <a:extLst>
              <a:ext uri="{FF2B5EF4-FFF2-40B4-BE49-F238E27FC236}">
                <a16:creationId xmlns:a16="http://schemas.microsoft.com/office/drawing/2014/main" id="{171D0213-F0CD-4E93-9C37-572A26E13F2C}"/>
              </a:ext>
            </a:extLst>
          </p:cNvPr>
          <p:cNvSpPr>
            <a:spLocks noChangeArrowheads="1"/>
          </p:cNvSpPr>
          <p:nvPr/>
        </p:nvSpPr>
        <p:spPr bwMode="auto">
          <a:xfrm>
            <a:off x="146278" y="1045868"/>
            <a:ext cx="1677000" cy="535959"/>
          </a:xfrm>
          <a:prstGeom prst="roundRect">
            <a:avLst>
              <a:gd name="adj" fmla="val 16667"/>
            </a:avLst>
          </a:prstGeom>
          <a:solidFill>
            <a:schemeClr val="bg1"/>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SLIDE - 02</a:t>
            </a:r>
            <a:endParaRPr kumimoji="0" lang="en-US" altLang="en-US" sz="3200" b="1" i="0" u="none" strike="noStrike" cap="none" normalizeH="0" baseline="0" dirty="0">
              <a:ln>
                <a:noFill/>
              </a:ln>
              <a:effectLst/>
              <a:latin typeface="Arial" panose="020B0604020202020204" pitchFamily="34" charset="0"/>
            </a:endParaRPr>
          </a:p>
        </p:txBody>
      </p:sp>
      <p:sp>
        <p:nvSpPr>
          <p:cNvPr id="85"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2657474" y="2480904"/>
            <a:ext cx="3495675" cy="1471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Log in using CSC User Name and Password</a:t>
            </a:r>
          </a:p>
          <a:p>
            <a:pPr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Select ‘No’ in “Is there any government employee within your family?”and “Have you availed credit/loan facility under similar schemes of central government or state government for self-employment/business development, e.g. PMEGP in the past 5 years or have outstanding loan under PM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SVANidhi</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or Mudra?” and click on ‘Continue’ button</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87" name="Freeform 29">
            <a:extLst>
              <a:ext uri="{FF2B5EF4-FFF2-40B4-BE49-F238E27FC236}">
                <a16:creationId xmlns:a16="http://schemas.microsoft.com/office/drawing/2014/main" id="{4655706A-383B-4E7E-8B65-C39A81A0540B}"/>
              </a:ext>
            </a:extLst>
          </p:cNvPr>
          <p:cNvSpPr>
            <a:spLocks noEditPoints="1"/>
          </p:cNvSpPr>
          <p:nvPr/>
        </p:nvSpPr>
        <p:spPr bwMode="auto">
          <a:xfrm>
            <a:off x="604005" y="1688596"/>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88" name="TextBox 13">
            <a:extLst>
              <a:ext uri="{FF2B5EF4-FFF2-40B4-BE49-F238E27FC236}">
                <a16:creationId xmlns:a16="http://schemas.microsoft.com/office/drawing/2014/main" id="{05FB9D87-FC83-49A4-BF3B-5AF28EE63C66}"/>
              </a:ext>
            </a:extLst>
          </p:cNvPr>
          <p:cNvSpPr txBox="1">
            <a:spLocks noChangeArrowheads="1"/>
          </p:cNvSpPr>
          <p:nvPr/>
        </p:nvSpPr>
        <p:spPr bwMode="auto">
          <a:xfrm>
            <a:off x="180975" y="2591364"/>
            <a:ext cx="2143125" cy="2466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IN" sz="1400" b="1" dirty="0"/>
              <a:t> </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To register Artisans in PM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Vishwakarma</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CSC Users need select the "CSC- Register Artisans" option from the Login drop down on</a:t>
            </a:r>
            <a:r>
              <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a:t>
            </a:r>
            <a:r>
              <a:rPr kumimoji="0" lang="en-US" altLang="en-US" sz="1400" b="0" i="0" u="none" strike="noStrike" cap="none" normalizeH="0" baseline="0" dirty="0">
                <a:ln>
                  <a:noFill/>
                </a:ln>
                <a:solidFill>
                  <a:srgbClr val="0E347D"/>
                </a:solidFill>
                <a:effectLst/>
                <a:latin typeface="Candara" panose="020E0502030303020204" pitchFamily="34" charset="0"/>
                <a:ea typeface="Calibri" panose="020F0502020204030204" pitchFamily="34" charset="0"/>
                <a:cs typeface="Times New Roman" panose="02020603050405020304" pitchFamily="18" charset="0"/>
              </a:rPr>
              <a:t>PM </a:t>
            </a:r>
            <a:r>
              <a:rPr kumimoji="0" lang="en-US" altLang="en-US" sz="1400" b="0" i="0" u="none" strike="noStrike" cap="none" normalizeH="0" baseline="0" dirty="0" err="1">
                <a:ln>
                  <a:noFill/>
                </a:ln>
                <a:solidFill>
                  <a:srgbClr val="0E347D"/>
                </a:solidFill>
                <a:effectLst/>
                <a:latin typeface="Candara" panose="020E0502030303020204" pitchFamily="34" charset="0"/>
                <a:ea typeface="Calibri" panose="020F0502020204030204" pitchFamily="34" charset="0"/>
                <a:cs typeface="Times New Roman" panose="02020603050405020304" pitchFamily="18" charset="0"/>
              </a:rPr>
              <a:t>Vishwakarma</a:t>
            </a:r>
            <a:r>
              <a:rPr kumimoji="0" lang="en-US" altLang="en-US" sz="1400" b="0" i="0" u="none" strike="noStrike" cap="none" normalizeH="0" baseline="0" dirty="0">
                <a:ln>
                  <a:noFill/>
                </a:ln>
                <a:solidFill>
                  <a:srgbClr val="0E347D"/>
                </a:solidFill>
                <a:effectLst/>
                <a:latin typeface="Candara" panose="020E0502030303020204" pitchFamily="34" charset="0"/>
                <a:ea typeface="Calibri" panose="020F0502020204030204" pitchFamily="34" charset="0"/>
                <a:cs typeface="Times New Roman" panose="02020603050405020304" pitchFamily="18" charset="0"/>
              </a:rPr>
              <a:t> portal</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91" name="Text Box 8">
            <a:extLst>
              <a:ext uri="{FF2B5EF4-FFF2-40B4-BE49-F238E27FC236}">
                <a16:creationId xmlns:a16="http://schemas.microsoft.com/office/drawing/2014/main" id="{2D9A89E4-8175-4432-A086-28D97E090EF1}"/>
              </a:ext>
            </a:extLst>
          </p:cNvPr>
          <p:cNvSpPr txBox="1">
            <a:spLocks noChangeArrowheads="1"/>
          </p:cNvSpPr>
          <p:nvPr/>
        </p:nvSpPr>
        <p:spPr bwMode="auto">
          <a:xfrm>
            <a:off x="6486523" y="2604099"/>
            <a:ext cx="1828803" cy="1386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“Enter Aadhaar Linked Mobile Number” and enter Aadhaar Number of Artisans, do OTP verification</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cxnSp>
        <p:nvCxnSpPr>
          <p:cNvPr id="92" name="Straight Arrow Connector 91">
            <a:extLst>
              <a:ext uri="{FF2B5EF4-FFF2-40B4-BE49-F238E27FC236}">
                <a16:creationId xmlns:a16="http://schemas.microsoft.com/office/drawing/2014/main" id="{B2BB326F-BC26-4CE9-ABAF-12355E746030}"/>
              </a:ext>
            </a:extLst>
          </p:cNvPr>
          <p:cNvCxnSpPr>
            <a:cxnSpLocks/>
          </p:cNvCxnSpPr>
          <p:nvPr/>
        </p:nvCxnSpPr>
        <p:spPr>
          <a:xfrm flipV="1">
            <a:off x="1494560" y="1962150"/>
            <a:ext cx="1991590" cy="85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1B23A6B-F9DF-4770-9C96-4EBF75E17341}"/>
              </a:ext>
            </a:extLst>
          </p:cNvPr>
          <p:cNvCxnSpPr>
            <a:cxnSpLocks/>
          </p:cNvCxnSpPr>
          <p:nvPr/>
        </p:nvCxnSpPr>
        <p:spPr>
          <a:xfrm>
            <a:off x="7914495" y="1957727"/>
            <a:ext cx="10537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CF3189B-E321-408B-A66F-13D6F8E12FD3}"/>
              </a:ext>
            </a:extLst>
          </p:cNvPr>
          <p:cNvCxnSpPr>
            <a:cxnSpLocks/>
          </p:cNvCxnSpPr>
          <p:nvPr/>
        </p:nvCxnSpPr>
        <p:spPr>
          <a:xfrm flipV="1">
            <a:off x="4962525" y="1968418"/>
            <a:ext cx="1454423" cy="32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 name="Picture 4" descr="Aadhaar eKYC Verification - AppRecs">
            <a:extLst>
              <a:ext uri="{FF2B5EF4-FFF2-40B4-BE49-F238E27FC236}">
                <a16:creationId xmlns:a16="http://schemas.microsoft.com/office/drawing/2014/main" id="{58B11E42-B3D8-4A3B-9B20-C9E4CDB219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87429" y="1425252"/>
            <a:ext cx="961070" cy="961070"/>
          </a:xfrm>
          <a:prstGeom prst="rect">
            <a:avLst/>
          </a:prstGeom>
          <a:noFill/>
          <a:extLst>
            <a:ext uri="{909E8E84-426E-40DD-AFC4-6F175D3DCCD1}">
              <a14:hiddenFill xmlns:a14="http://schemas.microsoft.com/office/drawing/2010/main">
                <a:solidFill>
                  <a:srgbClr val="FFFFFF"/>
                </a:solidFill>
              </a14:hiddenFill>
            </a:ext>
          </a:extLst>
        </p:spPr>
      </p:pic>
      <p:sp>
        <p:nvSpPr>
          <p:cNvPr id="21"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8944495" y="2844451"/>
            <a:ext cx="1625548" cy="901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indent="0" algn="ctr" eaLnBrk="0" fontAlgn="base" hangingPunct="0">
              <a:lnSpc>
                <a:spcPct val="100000"/>
              </a:lnSpc>
              <a:spcBef>
                <a:spcPct val="0"/>
              </a:spcBef>
              <a:spcAft>
                <a:spcPct val="0"/>
              </a:spcAft>
              <a:buClrTx/>
              <a:buSzTx/>
              <a:buFontTx/>
              <a:buNone/>
              <a:tabLst/>
            </a:pPr>
            <a:r>
              <a:rPr lang="en-US" altLang="en-US" sz="1400" dirty="0">
                <a:solidFill>
                  <a:srgbClr val="0E347D"/>
                </a:solidFill>
                <a:latin typeface="Candara" panose="020E0502030303020204" pitchFamily="34" charset="0"/>
                <a:cs typeface="Times New Roman" panose="02020603050405020304" pitchFamily="18" charset="0"/>
              </a:rPr>
              <a:t>Proceed to do </a:t>
            </a:r>
            <a:r>
              <a:rPr lang="en-US" altLang="en-US" sz="1400" dirty="0" err="1">
                <a:solidFill>
                  <a:srgbClr val="0E347D"/>
                </a:solidFill>
                <a:latin typeface="Candara" panose="020E0502030303020204" pitchFamily="34" charset="0"/>
                <a:cs typeface="Times New Roman" panose="02020603050405020304" pitchFamily="18" charset="0"/>
              </a:rPr>
              <a:t>Aadhaarauthetication</a:t>
            </a:r>
            <a:r>
              <a:rPr lang="en-US" altLang="en-US" sz="1400" dirty="0">
                <a:solidFill>
                  <a:srgbClr val="0E347D"/>
                </a:solidFill>
                <a:latin typeface="Candara" panose="020E0502030303020204" pitchFamily="34" charset="0"/>
                <a:cs typeface="Times New Roman" panose="02020603050405020304" pitchFamily="18" charset="0"/>
              </a:rPr>
              <a:t> using BIOMETRIC</a:t>
            </a:r>
          </a:p>
          <a:p>
            <a:pPr marR="0" indent="0" algn="ctr" eaLnBrk="0" fontAlgn="base" hangingPunct="0">
              <a:lnSpc>
                <a:spcPct val="100000"/>
              </a:lnSpc>
              <a:spcBef>
                <a:spcPct val="0"/>
              </a:spcBef>
              <a:spcAft>
                <a:spcPct val="0"/>
              </a:spcAft>
              <a:buClrTx/>
              <a:buSzTx/>
              <a:buFontTx/>
              <a:buNone/>
              <a:tabLst/>
            </a:pPr>
            <a:r>
              <a:rPr lang="en-US" altLang="en-US" sz="1400" dirty="0">
                <a:solidFill>
                  <a:srgbClr val="0E347D"/>
                </a:solidFill>
                <a:latin typeface="Candara" panose="020E0502030303020204" pitchFamily="34" charset="0"/>
                <a:cs typeface="Times New Roman" panose="02020603050405020304" pitchFamily="18" charset="0"/>
              </a:rPr>
              <a:t>EKYC verification</a:t>
            </a:r>
          </a:p>
        </p:txBody>
      </p:sp>
      <p:cxnSp>
        <p:nvCxnSpPr>
          <p:cNvPr id="22" name="Straight Arrow Connector 21">
            <a:extLst>
              <a:ext uri="{FF2B5EF4-FFF2-40B4-BE49-F238E27FC236}">
                <a16:creationId xmlns:a16="http://schemas.microsoft.com/office/drawing/2014/main" id="{E08BBEBF-468E-4EF6-B8BC-C80C2ADBE48C}"/>
              </a:ext>
            </a:extLst>
          </p:cNvPr>
          <p:cNvCxnSpPr>
            <a:cxnSpLocks/>
          </p:cNvCxnSpPr>
          <p:nvPr/>
        </p:nvCxnSpPr>
        <p:spPr>
          <a:xfrm rot="16200000" flipH="1">
            <a:off x="9748520" y="2582669"/>
            <a:ext cx="1833149" cy="863996"/>
          </a:xfrm>
          <a:prstGeom prst="bentConnector3">
            <a:avLst>
              <a:gd name="adj1" fmla="val 119"/>
            </a:avLst>
          </a:prstGeom>
          <a:ln>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7F8C5E3-451B-4035-8CA2-09AE7DE8C514}"/>
              </a:ext>
            </a:extLst>
          </p:cNvPr>
          <p:cNvPicPr>
            <a:picLocks noChangeAspect="1"/>
          </p:cNvPicPr>
          <p:nvPr/>
        </p:nvPicPr>
        <p:blipFill>
          <a:blip r:embed="rId3" cstate="print"/>
          <a:stretch>
            <a:fillRect/>
          </a:stretch>
        </p:blipFill>
        <p:spPr>
          <a:xfrm>
            <a:off x="3792321" y="1647825"/>
            <a:ext cx="979704" cy="872392"/>
          </a:xfrm>
          <a:prstGeom prst="rect">
            <a:avLst/>
          </a:prstGeom>
        </p:spPr>
      </p:pic>
      <p:pic>
        <p:nvPicPr>
          <p:cNvPr id="15" name="Picture 14">
            <a:extLst>
              <a:ext uri="{FF2B5EF4-FFF2-40B4-BE49-F238E27FC236}">
                <a16:creationId xmlns:a16="http://schemas.microsoft.com/office/drawing/2014/main" id="{AF74FAE6-732B-48EB-9EDD-44A7500F3A9F}"/>
              </a:ext>
            </a:extLst>
          </p:cNvPr>
          <p:cNvPicPr>
            <a:picLocks noChangeAspect="1"/>
          </p:cNvPicPr>
          <p:nvPr/>
        </p:nvPicPr>
        <p:blipFill>
          <a:blip r:embed="rId4" cstate="print"/>
          <a:stretch>
            <a:fillRect/>
          </a:stretch>
        </p:blipFill>
        <p:spPr>
          <a:xfrm>
            <a:off x="6862635" y="1360802"/>
            <a:ext cx="1053771" cy="1053771"/>
          </a:xfrm>
          <a:prstGeom prst="rect">
            <a:avLst/>
          </a:prstGeom>
        </p:spPr>
      </p:pic>
      <p:pic>
        <p:nvPicPr>
          <p:cNvPr id="18" name="Picture 17">
            <a:extLst>
              <a:ext uri="{FF2B5EF4-FFF2-40B4-BE49-F238E27FC236}">
                <a16:creationId xmlns:a16="http://schemas.microsoft.com/office/drawing/2014/main" id="{9666D299-4672-44AE-934B-FE970D87CB60}"/>
              </a:ext>
            </a:extLst>
          </p:cNvPr>
          <p:cNvPicPr>
            <a:picLocks noChangeAspect="1"/>
          </p:cNvPicPr>
          <p:nvPr/>
        </p:nvPicPr>
        <p:blipFill>
          <a:blip r:embed="rId5" cstate="print"/>
          <a:stretch>
            <a:fillRect/>
          </a:stretch>
        </p:blipFill>
        <p:spPr>
          <a:xfrm>
            <a:off x="5572333" y="4576436"/>
            <a:ext cx="801945" cy="801945"/>
          </a:xfrm>
          <a:prstGeom prst="rect">
            <a:avLst/>
          </a:prstGeom>
        </p:spPr>
      </p:pic>
      <p:sp>
        <p:nvSpPr>
          <p:cNvPr id="40"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4400551" y="5731717"/>
            <a:ext cx="2971800"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Contact Detail Section, the Mobile Number and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Aadhaar</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Number will be auto-filled. Enter the Pan Card Number, if available</a:t>
            </a:r>
            <a:r>
              <a:rPr lang="en-IN" sz="1400" b="1" dirty="0"/>
              <a:t>.</a:t>
            </a:r>
            <a:endParaRPr lang="en-US" sz="1400" b="1" dirty="0"/>
          </a:p>
        </p:txBody>
      </p:sp>
      <p:cxnSp>
        <p:nvCxnSpPr>
          <p:cNvPr id="43" name="Straight Arrow Connector 42">
            <a:extLst>
              <a:ext uri="{FF2B5EF4-FFF2-40B4-BE49-F238E27FC236}">
                <a16:creationId xmlns:a16="http://schemas.microsoft.com/office/drawing/2014/main" id="{05F59ABF-F21C-48DB-9CE4-245470F7DED6}"/>
              </a:ext>
            </a:extLst>
          </p:cNvPr>
          <p:cNvCxnSpPr>
            <a:cxnSpLocks/>
          </p:cNvCxnSpPr>
          <p:nvPr/>
        </p:nvCxnSpPr>
        <p:spPr>
          <a:xfrm flipH="1">
            <a:off x="3125529" y="4945971"/>
            <a:ext cx="10613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 Box 4">
            <a:extLst>
              <a:ext uri="{FF2B5EF4-FFF2-40B4-BE49-F238E27FC236}">
                <a16:creationId xmlns:a16="http://schemas.microsoft.com/office/drawing/2014/main" id="{A77D0566-545C-4CF4-8F53-D45589670A99}"/>
              </a:ext>
            </a:extLst>
          </p:cNvPr>
          <p:cNvSpPr txBox="1">
            <a:spLocks noChangeArrowheads="1"/>
          </p:cNvSpPr>
          <p:nvPr/>
        </p:nvSpPr>
        <p:spPr bwMode="auto">
          <a:xfrm>
            <a:off x="209550" y="5443845"/>
            <a:ext cx="3752850" cy="1414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Family detail section, if ration card number is linked with Aadhaar number then ration card number &amp; family details will be auto populated, else enter ration card number to fetch family details, if ration card not available then add family information manually.</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60" name="Oval 59">
            <a:extLst>
              <a:ext uri="{FF2B5EF4-FFF2-40B4-BE49-F238E27FC236}">
                <a16:creationId xmlns:a16="http://schemas.microsoft.com/office/drawing/2014/main" id="{9F9406EC-ED1E-4407-A30C-E2BF2A7161B7}"/>
              </a:ext>
            </a:extLst>
          </p:cNvPr>
          <p:cNvSpPr>
            <a:spLocks noChangeArrowheads="1"/>
          </p:cNvSpPr>
          <p:nvPr/>
        </p:nvSpPr>
        <p:spPr bwMode="auto">
          <a:xfrm>
            <a:off x="243283" y="4921012"/>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3</a:t>
            </a:r>
          </a:p>
        </p:txBody>
      </p:sp>
      <p:pic>
        <p:nvPicPr>
          <p:cNvPr id="3" name="Picture 2">
            <a:extLst>
              <a:ext uri="{FF2B5EF4-FFF2-40B4-BE49-F238E27FC236}">
                <a16:creationId xmlns:a16="http://schemas.microsoft.com/office/drawing/2014/main" id="{4D7B95DD-86FB-4A27-988B-5C72319844A6}"/>
              </a:ext>
            </a:extLst>
          </p:cNvPr>
          <p:cNvPicPr>
            <a:picLocks noChangeAspect="1"/>
          </p:cNvPicPr>
          <p:nvPr/>
        </p:nvPicPr>
        <p:blipFill>
          <a:blip r:embed="rId6" cstate="print"/>
          <a:stretch>
            <a:fillRect/>
          </a:stretch>
        </p:blipFill>
        <p:spPr>
          <a:xfrm>
            <a:off x="10752561" y="4019550"/>
            <a:ext cx="689063" cy="676275"/>
          </a:xfrm>
          <a:prstGeom prst="rect">
            <a:avLst/>
          </a:prstGeom>
        </p:spPr>
      </p:pic>
      <p:sp>
        <p:nvSpPr>
          <p:cNvPr id="35" name="TextBox 13">
            <a:extLst>
              <a:ext uri="{FF2B5EF4-FFF2-40B4-BE49-F238E27FC236}">
                <a16:creationId xmlns:a16="http://schemas.microsoft.com/office/drawing/2014/main" id="{04612734-C857-418D-A554-DCF46B157AF7}"/>
              </a:ext>
            </a:extLst>
          </p:cNvPr>
          <p:cNvSpPr txBox="1">
            <a:spLocks noChangeArrowheads="1"/>
          </p:cNvSpPr>
          <p:nvPr/>
        </p:nvSpPr>
        <p:spPr bwMode="auto">
          <a:xfrm>
            <a:off x="9421091" y="5135461"/>
            <a:ext cx="2770909"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cxnSp>
        <p:nvCxnSpPr>
          <p:cNvPr id="36" name="Straight Arrow Connector 35">
            <a:extLst>
              <a:ext uri="{FF2B5EF4-FFF2-40B4-BE49-F238E27FC236}">
                <a16:creationId xmlns:a16="http://schemas.microsoft.com/office/drawing/2014/main" id="{89C4CC3F-A5BB-4733-BE68-C36C4419284B}"/>
              </a:ext>
            </a:extLst>
          </p:cNvPr>
          <p:cNvCxnSpPr>
            <a:cxnSpLocks/>
          </p:cNvCxnSpPr>
          <p:nvPr/>
        </p:nvCxnSpPr>
        <p:spPr>
          <a:xfrm flipH="1">
            <a:off x="6634643" y="4925521"/>
            <a:ext cx="106135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36B3D1B1-1BAA-48A9-AC59-26E824B77B36}"/>
              </a:ext>
            </a:extLst>
          </p:cNvPr>
          <p:cNvSpPr>
            <a:spLocks noChangeArrowheads="1"/>
          </p:cNvSpPr>
          <p:nvPr/>
        </p:nvSpPr>
        <p:spPr bwMode="auto">
          <a:xfrm>
            <a:off x="149359" y="1856880"/>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2</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
        <p:nvSpPr>
          <p:cNvPr id="46"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7839075" y="4645866"/>
            <a:ext cx="4352925" cy="2078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Fill the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Reg</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Form. Name, Father/ Spouse name, DOB &amp; Gender will be automatically fetched from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Aadhaar</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through API. Select</a:t>
            </a:r>
          </a:p>
          <a:p>
            <a:pPr marL="400050" indent="-400050" algn="just">
              <a:buAutoNum type="romanLcParenBoth"/>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marital status</a:t>
            </a:r>
          </a:p>
          <a:p>
            <a:pPr marL="400050" indent="-400050" algn="just">
              <a:buAutoNum type="romanLcParenBoth"/>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Category (Gen/SC/ST/OBC) </a:t>
            </a:r>
          </a:p>
          <a:p>
            <a:pPr marL="400050" indent="-400050" algn="just">
              <a:buAutoNum type="romanLcParenBoth"/>
            </a:pP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Divyangjan</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or not </a:t>
            </a:r>
          </a:p>
          <a:p>
            <a:pPr marL="400050" indent="-400050" algn="just">
              <a:buAutoNum type="romanLcParenBoth"/>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whether the artisan doing business in same state or not </a:t>
            </a:r>
          </a:p>
          <a:p>
            <a:pPr marL="400050" indent="-400050" algn="just">
              <a:buAutoNum type="romanLcParenBoth"/>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minority category</a:t>
            </a:r>
            <a:r>
              <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a:t>
            </a:r>
          </a:p>
        </p:txBody>
      </p:sp>
      <p:pic>
        <p:nvPicPr>
          <p:cNvPr id="1026" name="Picture 2" descr="C:\Users\DELL\Desktop\967c369f-6b1b-4796-91bb-3a1d3e5caa41.jpg"/>
          <p:cNvPicPr>
            <a:picLocks noChangeAspect="1" noChangeArrowheads="1"/>
          </p:cNvPicPr>
          <p:nvPr/>
        </p:nvPicPr>
        <p:blipFill>
          <a:blip r:embed="rId7" cstate="print"/>
          <a:srcRect/>
          <a:stretch>
            <a:fillRect/>
          </a:stretch>
        </p:blipFill>
        <p:spPr bwMode="auto">
          <a:xfrm>
            <a:off x="1485901" y="4533901"/>
            <a:ext cx="762000" cy="781050"/>
          </a:xfrm>
          <a:prstGeom prst="rect">
            <a:avLst/>
          </a:prstGeom>
          <a:noFill/>
        </p:spPr>
      </p:pic>
    </p:spTree>
    <p:extLst>
      <p:ext uri="{BB962C8B-B14F-4D97-AF65-F5344CB8AC3E}">
        <p14:creationId xmlns:p14="http://schemas.microsoft.com/office/powerpoint/2010/main" val="965433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1CA81B1-EC19-4E86-B868-9E9CE4A4536B}"/>
              </a:ext>
            </a:extLst>
          </p:cNvPr>
          <p:cNvSpPr/>
          <p:nvPr/>
        </p:nvSpPr>
        <p:spPr>
          <a:xfrm>
            <a:off x="0" y="-16364"/>
            <a:ext cx="12181114" cy="745596"/>
          </a:xfrm>
          <a:prstGeom prst="rect">
            <a:avLst/>
          </a:prstGeom>
          <a:solidFill>
            <a:srgbClr val="FDA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868187E1-32F8-4BA9-842E-0F665D695A93}"/>
              </a:ext>
            </a:extLst>
          </p:cNvPr>
          <p:cNvSpPr>
            <a:spLocks noGrp="1"/>
          </p:cNvSpPr>
          <p:nvPr>
            <p:ph type="title"/>
          </p:nvPr>
        </p:nvSpPr>
        <p:spPr>
          <a:xfrm>
            <a:off x="69903" y="-71475"/>
            <a:ext cx="12122097" cy="792418"/>
          </a:xfrm>
        </p:spPr>
        <p:txBody>
          <a:bodyPr>
            <a:normAutofit/>
          </a:bodyPr>
          <a:lstStyle/>
          <a:p>
            <a:r>
              <a:rPr lang="en-US" sz="2400" b="1" dirty="0" err="1"/>
              <a:t>ProcessProcess</a:t>
            </a:r>
            <a:r>
              <a:rPr lang="en-US" sz="2400" b="1" dirty="0"/>
              <a:t> of Registration of applicants for PM Vishwakarma – PM Vishwakarma Portal</a:t>
            </a:r>
            <a:endParaRPr lang="en-IN" sz="4000" dirty="0"/>
          </a:p>
        </p:txBody>
      </p:sp>
      <p:cxnSp>
        <p:nvCxnSpPr>
          <p:cNvPr id="39" name="Straight Connector 38">
            <a:extLst>
              <a:ext uri="{FF2B5EF4-FFF2-40B4-BE49-F238E27FC236}">
                <a16:creationId xmlns:a16="http://schemas.microsoft.com/office/drawing/2014/main" id="{B69902CC-4B50-4DE7-968F-A3925337C427}"/>
              </a:ext>
            </a:extLst>
          </p:cNvPr>
          <p:cNvCxnSpPr>
            <a:cxnSpLocks/>
          </p:cNvCxnSpPr>
          <p:nvPr/>
        </p:nvCxnSpPr>
        <p:spPr>
          <a:xfrm>
            <a:off x="69903" y="1302859"/>
            <a:ext cx="1218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Rounded Corners 9530">
            <a:extLst>
              <a:ext uri="{FF2B5EF4-FFF2-40B4-BE49-F238E27FC236}">
                <a16:creationId xmlns:a16="http://schemas.microsoft.com/office/drawing/2014/main" id="{171D0213-F0CD-4E93-9C37-572A26E13F2C}"/>
              </a:ext>
            </a:extLst>
          </p:cNvPr>
          <p:cNvSpPr>
            <a:spLocks noChangeArrowheads="1"/>
          </p:cNvSpPr>
          <p:nvPr/>
        </p:nvSpPr>
        <p:spPr bwMode="auto">
          <a:xfrm>
            <a:off x="146278" y="1045868"/>
            <a:ext cx="1677000" cy="535959"/>
          </a:xfrm>
          <a:prstGeom prst="roundRect">
            <a:avLst>
              <a:gd name="adj" fmla="val 16667"/>
            </a:avLst>
          </a:prstGeom>
          <a:solidFill>
            <a:schemeClr val="bg1"/>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SLIDE - 03</a:t>
            </a:r>
            <a:endParaRPr kumimoji="0" lang="en-US" altLang="en-US" sz="3200" b="1" i="0" u="none" strike="noStrike" cap="none" normalizeH="0" baseline="0" dirty="0">
              <a:ln>
                <a:noFill/>
              </a:ln>
              <a:effectLst/>
              <a:latin typeface="Arial" panose="020B0604020202020204" pitchFamily="34" charset="0"/>
            </a:endParaRPr>
          </a:p>
        </p:txBody>
      </p:sp>
      <p:sp>
        <p:nvSpPr>
          <p:cNvPr id="85"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2781300" y="2633304"/>
            <a:ext cx="1628775" cy="2605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If artisans belong to urban area select No in “Do You come under Gram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Panchayat</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and select ULB Name</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87" name="Freeform 29">
            <a:extLst>
              <a:ext uri="{FF2B5EF4-FFF2-40B4-BE49-F238E27FC236}">
                <a16:creationId xmlns:a16="http://schemas.microsoft.com/office/drawing/2014/main" id="{4655706A-383B-4E7E-8B65-C39A81A0540B}"/>
              </a:ext>
            </a:extLst>
          </p:cNvPr>
          <p:cNvSpPr>
            <a:spLocks noEditPoints="1"/>
          </p:cNvSpPr>
          <p:nvPr/>
        </p:nvSpPr>
        <p:spPr bwMode="auto">
          <a:xfrm>
            <a:off x="718305" y="1679071"/>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88" name="TextBox 13">
            <a:extLst>
              <a:ext uri="{FF2B5EF4-FFF2-40B4-BE49-F238E27FC236}">
                <a16:creationId xmlns:a16="http://schemas.microsoft.com/office/drawing/2014/main" id="{05FB9D87-FC83-49A4-BF3B-5AF28EE63C66}"/>
              </a:ext>
            </a:extLst>
          </p:cNvPr>
          <p:cNvSpPr txBox="1">
            <a:spLocks noChangeArrowheads="1"/>
          </p:cNvSpPr>
          <p:nvPr/>
        </p:nvSpPr>
        <p:spPr bwMode="auto">
          <a:xfrm>
            <a:off x="180975" y="2591364"/>
            <a:ext cx="2238375" cy="349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IN" sz="1400" b="1" dirty="0"/>
              <a:t> </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Aadhaar Address Section, the Aadhaar address, State, District, and Pin Code will be auto-filled. if the Aadhaar address is same as the Current Address, click on "Same as Aadhaar address." And select whether the artisan comes under gram panchayat or not, if yes then select block and gram panchayat</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91" name="Text Box 8">
            <a:extLst>
              <a:ext uri="{FF2B5EF4-FFF2-40B4-BE49-F238E27FC236}">
                <a16:creationId xmlns:a16="http://schemas.microsoft.com/office/drawing/2014/main" id="{2D9A89E4-8175-4432-A086-28D97E090EF1}"/>
              </a:ext>
            </a:extLst>
          </p:cNvPr>
          <p:cNvSpPr txBox="1">
            <a:spLocks noChangeArrowheads="1"/>
          </p:cNvSpPr>
          <p:nvPr/>
        </p:nvSpPr>
        <p:spPr bwMode="auto">
          <a:xfrm>
            <a:off x="6638925" y="2680299"/>
            <a:ext cx="2219325" cy="3425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R="0" indent="0" algn="just" fontAlgn="base">
              <a:lnSpc>
                <a:spcPct val="100000"/>
              </a:lnSpc>
              <a:spcBef>
                <a:spcPct val="0"/>
              </a:spcBef>
              <a:spcAft>
                <a:spcPct val="0"/>
              </a:spcAft>
              <a:buClrTx/>
              <a:buSzTx/>
              <a:buFontTx/>
              <a:buNone/>
              <a:tabLs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Profession/Trade Details Section, select the Artisan's Profession/Trade Name. Then need to declare that his/her profession/ trade is family profession and select business address, if the business address same as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Aadhaar</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then select “Same as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Aadhaar</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Address”, if same as current address then select “Same as Current Address”, </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cxnSp>
        <p:nvCxnSpPr>
          <p:cNvPr id="92" name="Straight Arrow Connector 91">
            <a:extLst>
              <a:ext uri="{FF2B5EF4-FFF2-40B4-BE49-F238E27FC236}">
                <a16:creationId xmlns:a16="http://schemas.microsoft.com/office/drawing/2014/main" id="{B2BB326F-BC26-4CE9-ABAF-12355E746030}"/>
              </a:ext>
            </a:extLst>
          </p:cNvPr>
          <p:cNvCxnSpPr>
            <a:cxnSpLocks/>
          </p:cNvCxnSpPr>
          <p:nvPr/>
        </p:nvCxnSpPr>
        <p:spPr>
          <a:xfrm>
            <a:off x="1494560" y="1963004"/>
            <a:ext cx="1372465" cy="86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a:extLst>
              <a:ext uri="{FF2B5EF4-FFF2-40B4-BE49-F238E27FC236}">
                <a16:creationId xmlns:a16="http://schemas.microsoft.com/office/drawing/2014/main" id="{51B23A6B-F9DF-4770-9C96-4EBF75E17341}"/>
              </a:ext>
            </a:extLst>
          </p:cNvPr>
          <p:cNvCxnSpPr>
            <a:cxnSpLocks/>
          </p:cNvCxnSpPr>
          <p:nvPr/>
        </p:nvCxnSpPr>
        <p:spPr>
          <a:xfrm flipV="1">
            <a:off x="8076420" y="1952625"/>
            <a:ext cx="1381905" cy="51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CF3189B-E321-408B-A66F-13D6F8E12FD3}"/>
              </a:ext>
            </a:extLst>
          </p:cNvPr>
          <p:cNvCxnSpPr>
            <a:cxnSpLocks/>
          </p:cNvCxnSpPr>
          <p:nvPr/>
        </p:nvCxnSpPr>
        <p:spPr>
          <a:xfrm flipV="1">
            <a:off x="4086225" y="1962150"/>
            <a:ext cx="1000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8954019" y="2695574"/>
            <a:ext cx="1828281" cy="317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if business address is different than Aadhaar and current address then select Other option and enter business address</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40"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3744654" y="5836492"/>
            <a:ext cx="3789621"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35" name="TextBox 13">
            <a:extLst>
              <a:ext uri="{FF2B5EF4-FFF2-40B4-BE49-F238E27FC236}">
                <a16:creationId xmlns:a16="http://schemas.microsoft.com/office/drawing/2014/main" id="{04612734-C857-418D-A554-DCF46B157AF7}"/>
              </a:ext>
            </a:extLst>
          </p:cNvPr>
          <p:cNvSpPr txBox="1">
            <a:spLocks noChangeArrowheads="1"/>
          </p:cNvSpPr>
          <p:nvPr/>
        </p:nvSpPr>
        <p:spPr bwMode="auto">
          <a:xfrm>
            <a:off x="9421091" y="5135461"/>
            <a:ext cx="2770909"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36B3D1B1-1BAA-48A9-AC59-26E824B77B36}"/>
              </a:ext>
            </a:extLst>
          </p:cNvPr>
          <p:cNvSpPr>
            <a:spLocks noChangeArrowheads="1"/>
          </p:cNvSpPr>
          <p:nvPr/>
        </p:nvSpPr>
        <p:spPr bwMode="auto">
          <a:xfrm>
            <a:off x="0" y="1856880"/>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chemeClr val="bg1"/>
                </a:solidFill>
                <a:effectLst/>
                <a:latin typeface="Arial" panose="020B0604020202020204" pitchFamily="34" charset="0"/>
              </a:rPr>
              <a:t>3</a:t>
            </a:r>
          </a:p>
        </p:txBody>
      </p:sp>
      <p:sp>
        <p:nvSpPr>
          <p:cNvPr id="46"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8181976" y="5133974"/>
            <a:ext cx="3086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48" name="Freeform 29">
            <a:extLst>
              <a:ext uri="{FF2B5EF4-FFF2-40B4-BE49-F238E27FC236}">
                <a16:creationId xmlns:a16="http://schemas.microsoft.com/office/drawing/2014/main" id="{4655706A-383B-4E7E-8B65-C39A81A0540B}"/>
              </a:ext>
            </a:extLst>
          </p:cNvPr>
          <p:cNvSpPr>
            <a:spLocks noEditPoints="1"/>
          </p:cNvSpPr>
          <p:nvPr/>
        </p:nvSpPr>
        <p:spPr bwMode="auto">
          <a:xfrm>
            <a:off x="3147180" y="1669546"/>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49" name="Freeform 29">
            <a:extLst>
              <a:ext uri="{FF2B5EF4-FFF2-40B4-BE49-F238E27FC236}">
                <a16:creationId xmlns:a16="http://schemas.microsoft.com/office/drawing/2014/main" id="{4655706A-383B-4E7E-8B65-C39A81A0540B}"/>
              </a:ext>
            </a:extLst>
          </p:cNvPr>
          <p:cNvSpPr>
            <a:spLocks noEditPoints="1"/>
          </p:cNvSpPr>
          <p:nvPr/>
        </p:nvSpPr>
        <p:spPr bwMode="auto">
          <a:xfrm>
            <a:off x="5233155" y="1676400"/>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51"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4705349" y="2638425"/>
            <a:ext cx="1771651" cy="2724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Aadhaar Address Section, If the Aadhaar address is different, select "Other" and select whether the artisans come under gram panchayat or not and enter current address detail.</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52" name="Freeform 29">
            <a:extLst>
              <a:ext uri="{FF2B5EF4-FFF2-40B4-BE49-F238E27FC236}">
                <a16:creationId xmlns:a16="http://schemas.microsoft.com/office/drawing/2014/main" id="{4655706A-383B-4E7E-8B65-C39A81A0540B}"/>
              </a:ext>
            </a:extLst>
          </p:cNvPr>
          <p:cNvSpPr>
            <a:spLocks noEditPoints="1"/>
          </p:cNvSpPr>
          <p:nvPr/>
        </p:nvSpPr>
        <p:spPr bwMode="auto">
          <a:xfrm>
            <a:off x="7252455" y="1657350"/>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cxnSp>
        <p:nvCxnSpPr>
          <p:cNvPr id="53" name="Straight Arrow Connector 52">
            <a:extLst>
              <a:ext uri="{FF2B5EF4-FFF2-40B4-BE49-F238E27FC236}">
                <a16:creationId xmlns:a16="http://schemas.microsoft.com/office/drawing/2014/main" id="{51B23A6B-F9DF-4770-9C96-4EBF75E17341}"/>
              </a:ext>
            </a:extLst>
          </p:cNvPr>
          <p:cNvCxnSpPr>
            <a:cxnSpLocks/>
          </p:cNvCxnSpPr>
          <p:nvPr/>
        </p:nvCxnSpPr>
        <p:spPr>
          <a:xfrm>
            <a:off x="6028545" y="1938677"/>
            <a:ext cx="1191405" cy="4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Freeform 29">
            <a:extLst>
              <a:ext uri="{FF2B5EF4-FFF2-40B4-BE49-F238E27FC236}">
                <a16:creationId xmlns:a16="http://schemas.microsoft.com/office/drawing/2014/main" id="{4655706A-383B-4E7E-8B65-C39A81A0540B}"/>
              </a:ext>
            </a:extLst>
          </p:cNvPr>
          <p:cNvSpPr>
            <a:spLocks noEditPoints="1"/>
          </p:cNvSpPr>
          <p:nvPr/>
        </p:nvSpPr>
        <p:spPr bwMode="auto">
          <a:xfrm>
            <a:off x="9538455" y="1638300"/>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59" name="Oval 58">
            <a:extLst>
              <a:ext uri="{FF2B5EF4-FFF2-40B4-BE49-F238E27FC236}">
                <a16:creationId xmlns:a16="http://schemas.microsoft.com/office/drawing/2014/main" id="{36B3D1B1-1BAA-48A9-AC59-26E824B77B36}"/>
              </a:ext>
            </a:extLst>
          </p:cNvPr>
          <p:cNvSpPr>
            <a:spLocks noChangeArrowheads="1"/>
          </p:cNvSpPr>
          <p:nvPr/>
        </p:nvSpPr>
        <p:spPr bwMode="auto">
          <a:xfrm>
            <a:off x="10677525" y="1866405"/>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4</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654333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1CA81B1-EC19-4E86-B868-9E9CE4A4536B}"/>
              </a:ext>
            </a:extLst>
          </p:cNvPr>
          <p:cNvSpPr/>
          <p:nvPr/>
        </p:nvSpPr>
        <p:spPr>
          <a:xfrm>
            <a:off x="0" y="-16364"/>
            <a:ext cx="12181114" cy="745596"/>
          </a:xfrm>
          <a:prstGeom prst="rect">
            <a:avLst/>
          </a:prstGeom>
          <a:solidFill>
            <a:srgbClr val="FDA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868187E1-32F8-4BA9-842E-0F665D695A93}"/>
              </a:ext>
            </a:extLst>
          </p:cNvPr>
          <p:cNvSpPr>
            <a:spLocks noGrp="1"/>
          </p:cNvSpPr>
          <p:nvPr>
            <p:ph type="title"/>
          </p:nvPr>
        </p:nvSpPr>
        <p:spPr>
          <a:xfrm>
            <a:off x="69903" y="-71475"/>
            <a:ext cx="12122097" cy="792418"/>
          </a:xfrm>
        </p:spPr>
        <p:txBody>
          <a:bodyPr>
            <a:normAutofit/>
          </a:bodyPr>
          <a:lstStyle/>
          <a:p>
            <a:r>
              <a:rPr lang="en-US" sz="2400" b="1" dirty="0" err="1"/>
              <a:t>ProcessProcess</a:t>
            </a:r>
            <a:r>
              <a:rPr lang="en-US" sz="2400" b="1" dirty="0"/>
              <a:t> of Registration of applicants for PM Vishwakarma – PM Vishwakarma Portal</a:t>
            </a:r>
            <a:endParaRPr lang="en-IN" sz="4000" dirty="0"/>
          </a:p>
        </p:txBody>
      </p:sp>
      <p:cxnSp>
        <p:nvCxnSpPr>
          <p:cNvPr id="39" name="Straight Connector 38">
            <a:extLst>
              <a:ext uri="{FF2B5EF4-FFF2-40B4-BE49-F238E27FC236}">
                <a16:creationId xmlns:a16="http://schemas.microsoft.com/office/drawing/2014/main" id="{B69902CC-4B50-4DE7-968F-A3925337C427}"/>
              </a:ext>
            </a:extLst>
          </p:cNvPr>
          <p:cNvCxnSpPr>
            <a:cxnSpLocks/>
          </p:cNvCxnSpPr>
          <p:nvPr/>
        </p:nvCxnSpPr>
        <p:spPr>
          <a:xfrm>
            <a:off x="69903" y="1302859"/>
            <a:ext cx="1218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Rounded Corners 9530">
            <a:extLst>
              <a:ext uri="{FF2B5EF4-FFF2-40B4-BE49-F238E27FC236}">
                <a16:creationId xmlns:a16="http://schemas.microsoft.com/office/drawing/2014/main" id="{171D0213-F0CD-4E93-9C37-572A26E13F2C}"/>
              </a:ext>
            </a:extLst>
          </p:cNvPr>
          <p:cNvSpPr>
            <a:spLocks noChangeArrowheads="1"/>
          </p:cNvSpPr>
          <p:nvPr/>
        </p:nvSpPr>
        <p:spPr bwMode="auto">
          <a:xfrm>
            <a:off x="146278" y="1045868"/>
            <a:ext cx="1677000" cy="535959"/>
          </a:xfrm>
          <a:prstGeom prst="roundRect">
            <a:avLst>
              <a:gd name="adj" fmla="val 16667"/>
            </a:avLst>
          </a:prstGeom>
          <a:solidFill>
            <a:schemeClr val="bg1"/>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SLIDE - 04</a:t>
            </a:r>
            <a:endParaRPr kumimoji="0" lang="en-US" altLang="en-US" sz="3200" b="1" i="0" u="none" strike="noStrike" cap="none" normalizeH="0" baseline="0" dirty="0">
              <a:ln>
                <a:noFill/>
              </a:ln>
              <a:effectLst/>
              <a:latin typeface="Arial" panose="020B0604020202020204" pitchFamily="34" charset="0"/>
            </a:endParaRPr>
          </a:p>
        </p:txBody>
      </p:sp>
      <p:sp>
        <p:nvSpPr>
          <p:cNvPr id="85"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2000250" y="2623778"/>
            <a:ext cx="2000250" cy="3996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Credit Support Section, select whether the Artisan requires Credit Support (Yes or May be later), and if credit support is required, enter the amount up to Rs. 1,00,000. If artisans want to take loan in same bank branch, then in preferred bank/ branch to take loan, select same as existing bank account branch.</a:t>
            </a:r>
          </a:p>
          <a:p>
            <a:pPr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Minimum loan is kept at Rs. 50,000. </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87" name="Freeform 29">
            <a:extLst>
              <a:ext uri="{FF2B5EF4-FFF2-40B4-BE49-F238E27FC236}">
                <a16:creationId xmlns:a16="http://schemas.microsoft.com/office/drawing/2014/main" id="{4655706A-383B-4E7E-8B65-C39A81A0540B}"/>
              </a:ext>
            </a:extLst>
          </p:cNvPr>
          <p:cNvSpPr>
            <a:spLocks noEditPoints="1"/>
          </p:cNvSpPr>
          <p:nvPr/>
        </p:nvSpPr>
        <p:spPr bwMode="auto">
          <a:xfrm>
            <a:off x="718305" y="1679071"/>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88" name="TextBox 13">
            <a:extLst>
              <a:ext uri="{FF2B5EF4-FFF2-40B4-BE49-F238E27FC236}">
                <a16:creationId xmlns:a16="http://schemas.microsoft.com/office/drawing/2014/main" id="{05FB9D87-FC83-49A4-BF3B-5AF28EE63C66}"/>
              </a:ext>
            </a:extLst>
          </p:cNvPr>
          <p:cNvSpPr txBox="1">
            <a:spLocks noChangeArrowheads="1"/>
          </p:cNvSpPr>
          <p:nvPr/>
        </p:nvSpPr>
        <p:spPr bwMode="auto">
          <a:xfrm>
            <a:off x="180976" y="2591364"/>
            <a:ext cx="1562100" cy="349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IN" sz="1400" b="1" dirty="0"/>
              <a:t> </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Bank Detail Section, select the Artisan's Bank Name, enter the IFSC Code, the Bank Branch Name will auto populate, and enter the Account Number and confirm it by re- entering the account number</a:t>
            </a:r>
            <a:endParaRPr lang="en-US"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91" name="Text Box 8">
            <a:extLst>
              <a:ext uri="{FF2B5EF4-FFF2-40B4-BE49-F238E27FC236}">
                <a16:creationId xmlns:a16="http://schemas.microsoft.com/office/drawing/2014/main" id="{2D9A89E4-8175-4432-A086-28D97E090EF1}"/>
              </a:ext>
            </a:extLst>
          </p:cNvPr>
          <p:cNvSpPr txBox="1">
            <a:spLocks noChangeArrowheads="1"/>
          </p:cNvSpPr>
          <p:nvPr/>
        </p:nvSpPr>
        <p:spPr bwMode="auto">
          <a:xfrm>
            <a:off x="6124575" y="2642198"/>
            <a:ext cx="1786973" cy="3745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Digital Incentive Section, select whether the Artisan has any UPI Id, select Yes or No. If Yes, provide the UPI Id details. Enter the UPI ID linked mobile number if available.</a:t>
            </a:r>
          </a:p>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If the answer is No, then QR code and VPA will be created by Digital Payment </a:t>
            </a:r>
            <a:r>
              <a:rPr lang="en-IN"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rPr>
              <a:t>Agreegators</a:t>
            </a: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free of cost.</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cxnSp>
        <p:nvCxnSpPr>
          <p:cNvPr id="94" name="Straight Arrow Connector 93">
            <a:extLst>
              <a:ext uri="{FF2B5EF4-FFF2-40B4-BE49-F238E27FC236}">
                <a16:creationId xmlns:a16="http://schemas.microsoft.com/office/drawing/2014/main" id="{51B23A6B-F9DF-4770-9C96-4EBF75E17341}"/>
              </a:ext>
            </a:extLst>
          </p:cNvPr>
          <p:cNvCxnSpPr>
            <a:cxnSpLocks/>
          </p:cNvCxnSpPr>
          <p:nvPr/>
        </p:nvCxnSpPr>
        <p:spPr>
          <a:xfrm>
            <a:off x="7219170" y="2005352"/>
            <a:ext cx="848505" cy="4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CF3189B-E321-408B-A66F-13D6F8E12FD3}"/>
              </a:ext>
            </a:extLst>
          </p:cNvPr>
          <p:cNvCxnSpPr>
            <a:cxnSpLocks/>
          </p:cNvCxnSpPr>
          <p:nvPr/>
        </p:nvCxnSpPr>
        <p:spPr>
          <a:xfrm flipV="1">
            <a:off x="3333750" y="1971675"/>
            <a:ext cx="1000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1"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8001520" y="2666999"/>
            <a:ext cx="1523480" cy="317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Skill Training Section and Tool kit section, read and understand the scheme component benefits</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40"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3744654" y="5836492"/>
            <a:ext cx="3789621"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35" name="TextBox 13">
            <a:extLst>
              <a:ext uri="{FF2B5EF4-FFF2-40B4-BE49-F238E27FC236}">
                <a16:creationId xmlns:a16="http://schemas.microsoft.com/office/drawing/2014/main" id="{04612734-C857-418D-A554-DCF46B157AF7}"/>
              </a:ext>
            </a:extLst>
          </p:cNvPr>
          <p:cNvSpPr txBox="1">
            <a:spLocks noChangeArrowheads="1"/>
          </p:cNvSpPr>
          <p:nvPr/>
        </p:nvSpPr>
        <p:spPr bwMode="auto">
          <a:xfrm>
            <a:off x="9421091" y="5135461"/>
            <a:ext cx="2770909"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36B3D1B1-1BAA-48A9-AC59-26E824B77B36}"/>
              </a:ext>
            </a:extLst>
          </p:cNvPr>
          <p:cNvSpPr>
            <a:spLocks noChangeArrowheads="1"/>
          </p:cNvSpPr>
          <p:nvPr/>
        </p:nvSpPr>
        <p:spPr bwMode="auto">
          <a:xfrm>
            <a:off x="0" y="1856880"/>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4</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
        <p:nvSpPr>
          <p:cNvPr id="46"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8181976" y="5133974"/>
            <a:ext cx="3086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48" name="Freeform 29">
            <a:extLst>
              <a:ext uri="{FF2B5EF4-FFF2-40B4-BE49-F238E27FC236}">
                <a16:creationId xmlns:a16="http://schemas.microsoft.com/office/drawing/2014/main" id="{4655706A-383B-4E7E-8B65-C39A81A0540B}"/>
              </a:ext>
            </a:extLst>
          </p:cNvPr>
          <p:cNvSpPr>
            <a:spLocks noEditPoints="1"/>
          </p:cNvSpPr>
          <p:nvPr/>
        </p:nvSpPr>
        <p:spPr bwMode="auto">
          <a:xfrm>
            <a:off x="2566155" y="1717171"/>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49" name="Freeform 29">
            <a:extLst>
              <a:ext uri="{FF2B5EF4-FFF2-40B4-BE49-F238E27FC236}">
                <a16:creationId xmlns:a16="http://schemas.microsoft.com/office/drawing/2014/main" id="{4655706A-383B-4E7E-8B65-C39A81A0540B}"/>
              </a:ext>
            </a:extLst>
          </p:cNvPr>
          <p:cNvSpPr>
            <a:spLocks noEditPoints="1"/>
          </p:cNvSpPr>
          <p:nvPr/>
        </p:nvSpPr>
        <p:spPr bwMode="auto">
          <a:xfrm>
            <a:off x="4528305" y="1685925"/>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51"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4190999" y="2638425"/>
            <a:ext cx="1771651" cy="344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Else if artisans want to take loan from different bank branch then select other and select bank and branch from where artisans want to take loan. Select purpose of loan and </a:t>
            </a:r>
          </a:p>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existing loan outstanding section, enter information if any and enter total monthly family income.</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52" name="Freeform 29">
            <a:extLst>
              <a:ext uri="{FF2B5EF4-FFF2-40B4-BE49-F238E27FC236}">
                <a16:creationId xmlns:a16="http://schemas.microsoft.com/office/drawing/2014/main" id="{4655706A-383B-4E7E-8B65-C39A81A0540B}"/>
              </a:ext>
            </a:extLst>
          </p:cNvPr>
          <p:cNvSpPr>
            <a:spLocks noEditPoints="1"/>
          </p:cNvSpPr>
          <p:nvPr/>
        </p:nvSpPr>
        <p:spPr bwMode="auto">
          <a:xfrm>
            <a:off x="6480930" y="1676400"/>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cxnSp>
        <p:nvCxnSpPr>
          <p:cNvPr id="53" name="Straight Arrow Connector 52">
            <a:extLst>
              <a:ext uri="{FF2B5EF4-FFF2-40B4-BE49-F238E27FC236}">
                <a16:creationId xmlns:a16="http://schemas.microsoft.com/office/drawing/2014/main" id="{51B23A6B-F9DF-4770-9C96-4EBF75E17341}"/>
              </a:ext>
            </a:extLst>
          </p:cNvPr>
          <p:cNvCxnSpPr>
            <a:cxnSpLocks/>
          </p:cNvCxnSpPr>
          <p:nvPr/>
        </p:nvCxnSpPr>
        <p:spPr>
          <a:xfrm>
            <a:off x="5304645" y="1976777"/>
            <a:ext cx="1191405" cy="4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Freeform 29">
            <a:extLst>
              <a:ext uri="{FF2B5EF4-FFF2-40B4-BE49-F238E27FC236}">
                <a16:creationId xmlns:a16="http://schemas.microsoft.com/office/drawing/2014/main" id="{4655706A-383B-4E7E-8B65-C39A81A0540B}"/>
              </a:ext>
            </a:extLst>
          </p:cNvPr>
          <p:cNvSpPr>
            <a:spLocks noEditPoints="1"/>
          </p:cNvSpPr>
          <p:nvPr/>
        </p:nvSpPr>
        <p:spPr bwMode="auto">
          <a:xfrm>
            <a:off x="8281155" y="1666875"/>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cxnSp>
        <p:nvCxnSpPr>
          <p:cNvPr id="25" name="Straight Arrow Connector 24">
            <a:extLst>
              <a:ext uri="{FF2B5EF4-FFF2-40B4-BE49-F238E27FC236}">
                <a16:creationId xmlns:a16="http://schemas.microsoft.com/office/drawing/2014/main" id="{FCF3189B-E321-408B-A66F-13D6F8E12FD3}"/>
              </a:ext>
            </a:extLst>
          </p:cNvPr>
          <p:cNvCxnSpPr>
            <a:cxnSpLocks/>
          </p:cNvCxnSpPr>
          <p:nvPr/>
        </p:nvCxnSpPr>
        <p:spPr>
          <a:xfrm flipV="1">
            <a:off x="1447800" y="2000250"/>
            <a:ext cx="1000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Freeform 29">
            <a:extLst>
              <a:ext uri="{FF2B5EF4-FFF2-40B4-BE49-F238E27FC236}">
                <a16:creationId xmlns:a16="http://schemas.microsoft.com/office/drawing/2014/main" id="{4655706A-383B-4E7E-8B65-C39A81A0540B}"/>
              </a:ext>
            </a:extLst>
          </p:cNvPr>
          <p:cNvSpPr>
            <a:spLocks noEditPoints="1"/>
          </p:cNvSpPr>
          <p:nvPr/>
        </p:nvSpPr>
        <p:spPr bwMode="auto">
          <a:xfrm>
            <a:off x="10129005" y="1657350"/>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cxnSp>
        <p:nvCxnSpPr>
          <p:cNvPr id="28" name="Straight Arrow Connector 27">
            <a:extLst>
              <a:ext uri="{FF2B5EF4-FFF2-40B4-BE49-F238E27FC236}">
                <a16:creationId xmlns:a16="http://schemas.microsoft.com/office/drawing/2014/main" id="{51B23A6B-F9DF-4770-9C96-4EBF75E17341}"/>
              </a:ext>
            </a:extLst>
          </p:cNvPr>
          <p:cNvCxnSpPr>
            <a:cxnSpLocks/>
          </p:cNvCxnSpPr>
          <p:nvPr/>
        </p:nvCxnSpPr>
        <p:spPr>
          <a:xfrm>
            <a:off x="9105120" y="1986302"/>
            <a:ext cx="848505" cy="442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Text Box 38">
            <a:extLst>
              <a:ext uri="{FF2B5EF4-FFF2-40B4-BE49-F238E27FC236}">
                <a16:creationId xmlns:a16="http://schemas.microsoft.com/office/drawing/2014/main" id="{05C8899C-E95E-47A4-95AA-9BE9D1DC2D9C}"/>
              </a:ext>
            </a:extLst>
          </p:cNvPr>
          <p:cNvSpPr txBox="1">
            <a:spLocks noChangeArrowheads="1"/>
          </p:cNvSpPr>
          <p:nvPr/>
        </p:nvSpPr>
        <p:spPr bwMode="auto">
          <a:xfrm>
            <a:off x="9725545" y="2733674"/>
            <a:ext cx="1523480" cy="3171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In the Marketing Support Section, select different Marketing-related support benefits available under this scheme</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30" name="Oval 29">
            <a:extLst>
              <a:ext uri="{FF2B5EF4-FFF2-40B4-BE49-F238E27FC236}">
                <a16:creationId xmlns:a16="http://schemas.microsoft.com/office/drawing/2014/main" id="{36B3D1B1-1BAA-48A9-AC59-26E824B77B36}"/>
              </a:ext>
            </a:extLst>
          </p:cNvPr>
          <p:cNvSpPr>
            <a:spLocks noChangeArrowheads="1"/>
          </p:cNvSpPr>
          <p:nvPr/>
        </p:nvSpPr>
        <p:spPr bwMode="auto">
          <a:xfrm>
            <a:off x="11144250" y="1933080"/>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5</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Tree>
    <p:extLst>
      <p:ext uri="{BB962C8B-B14F-4D97-AF65-F5344CB8AC3E}">
        <p14:creationId xmlns:p14="http://schemas.microsoft.com/office/powerpoint/2010/main" val="965433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11CA81B1-EC19-4E86-B868-9E9CE4A4536B}"/>
              </a:ext>
            </a:extLst>
          </p:cNvPr>
          <p:cNvSpPr/>
          <p:nvPr/>
        </p:nvSpPr>
        <p:spPr>
          <a:xfrm>
            <a:off x="0" y="-16364"/>
            <a:ext cx="12181114" cy="745596"/>
          </a:xfrm>
          <a:prstGeom prst="rect">
            <a:avLst/>
          </a:prstGeom>
          <a:solidFill>
            <a:srgbClr val="FDA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868187E1-32F8-4BA9-842E-0F665D695A93}"/>
              </a:ext>
            </a:extLst>
          </p:cNvPr>
          <p:cNvSpPr>
            <a:spLocks noGrp="1"/>
          </p:cNvSpPr>
          <p:nvPr>
            <p:ph type="title"/>
          </p:nvPr>
        </p:nvSpPr>
        <p:spPr>
          <a:xfrm>
            <a:off x="69903" y="-71475"/>
            <a:ext cx="12122097" cy="792418"/>
          </a:xfrm>
        </p:spPr>
        <p:txBody>
          <a:bodyPr>
            <a:normAutofit/>
          </a:bodyPr>
          <a:lstStyle/>
          <a:p>
            <a:r>
              <a:rPr lang="en-US" sz="2400" b="1" dirty="0" err="1"/>
              <a:t>ProcessProcess</a:t>
            </a:r>
            <a:r>
              <a:rPr lang="en-US" sz="2400" b="1" dirty="0"/>
              <a:t> of Registration of applicants for PM Vishwakarma – PM Vishwakarma Portal</a:t>
            </a:r>
            <a:endParaRPr lang="en-IN" sz="4000" dirty="0"/>
          </a:p>
        </p:txBody>
      </p:sp>
      <p:cxnSp>
        <p:nvCxnSpPr>
          <p:cNvPr id="39" name="Straight Connector 38">
            <a:extLst>
              <a:ext uri="{FF2B5EF4-FFF2-40B4-BE49-F238E27FC236}">
                <a16:creationId xmlns:a16="http://schemas.microsoft.com/office/drawing/2014/main" id="{B69902CC-4B50-4DE7-968F-A3925337C427}"/>
              </a:ext>
            </a:extLst>
          </p:cNvPr>
          <p:cNvCxnSpPr>
            <a:cxnSpLocks/>
          </p:cNvCxnSpPr>
          <p:nvPr/>
        </p:nvCxnSpPr>
        <p:spPr>
          <a:xfrm>
            <a:off x="69903" y="1302859"/>
            <a:ext cx="1218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Rectangle: Rounded Corners 9530">
            <a:extLst>
              <a:ext uri="{FF2B5EF4-FFF2-40B4-BE49-F238E27FC236}">
                <a16:creationId xmlns:a16="http://schemas.microsoft.com/office/drawing/2014/main" id="{171D0213-F0CD-4E93-9C37-572A26E13F2C}"/>
              </a:ext>
            </a:extLst>
          </p:cNvPr>
          <p:cNvSpPr>
            <a:spLocks noChangeArrowheads="1"/>
          </p:cNvSpPr>
          <p:nvPr/>
        </p:nvSpPr>
        <p:spPr bwMode="auto">
          <a:xfrm>
            <a:off x="117703" y="1045868"/>
            <a:ext cx="1677000" cy="535959"/>
          </a:xfrm>
          <a:prstGeom prst="roundRect">
            <a:avLst>
              <a:gd name="adj" fmla="val 16667"/>
            </a:avLst>
          </a:prstGeom>
          <a:solidFill>
            <a:schemeClr val="bg1"/>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SLIDE - 05</a:t>
            </a:r>
            <a:endParaRPr kumimoji="0" lang="en-US" altLang="en-US" sz="3200" b="1" i="0" u="none" strike="noStrike" cap="none" normalizeH="0" baseline="0" dirty="0">
              <a:ln>
                <a:noFill/>
              </a:ln>
              <a:effectLst/>
              <a:latin typeface="Arial" panose="020B0604020202020204" pitchFamily="34" charset="0"/>
            </a:endParaRPr>
          </a:p>
        </p:txBody>
      </p:sp>
      <p:sp>
        <p:nvSpPr>
          <p:cNvPr id="85"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2000250" y="2623779"/>
            <a:ext cx="2000250" cy="2372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After entering all the required information, click on the Submit Button. A Registration Number will be generated on screen  and SMS will flow to the beneficiary </a:t>
            </a:r>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87" name="Freeform 29">
            <a:extLst>
              <a:ext uri="{FF2B5EF4-FFF2-40B4-BE49-F238E27FC236}">
                <a16:creationId xmlns:a16="http://schemas.microsoft.com/office/drawing/2014/main" id="{4655706A-383B-4E7E-8B65-C39A81A0540B}"/>
              </a:ext>
            </a:extLst>
          </p:cNvPr>
          <p:cNvSpPr>
            <a:spLocks noEditPoints="1"/>
          </p:cNvSpPr>
          <p:nvPr/>
        </p:nvSpPr>
        <p:spPr bwMode="auto">
          <a:xfrm>
            <a:off x="718305" y="1679071"/>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88" name="TextBox 13">
            <a:extLst>
              <a:ext uri="{FF2B5EF4-FFF2-40B4-BE49-F238E27FC236}">
                <a16:creationId xmlns:a16="http://schemas.microsoft.com/office/drawing/2014/main" id="{05FB9D87-FC83-49A4-BF3B-5AF28EE63C66}"/>
              </a:ext>
            </a:extLst>
          </p:cNvPr>
          <p:cNvSpPr txBox="1">
            <a:spLocks noChangeArrowheads="1"/>
          </p:cNvSpPr>
          <p:nvPr/>
        </p:nvSpPr>
        <p:spPr bwMode="auto">
          <a:xfrm>
            <a:off x="180976" y="2591364"/>
            <a:ext cx="1562100" cy="3495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just" eaLnBrk="0" fontAlgn="base" hangingPunct="0">
              <a:spcBef>
                <a:spcPct val="0"/>
              </a:spcBef>
              <a:spcAft>
                <a:spcPct val="0"/>
              </a:spcAft>
            </a:pPr>
            <a:r>
              <a:rPr lang="en-IN"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Accept the Declaration and Terms and Conditions</a:t>
            </a:r>
            <a:endParaRPr lang="en-US" altLang="en-US" sz="1400" dirty="0" err="1">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cxnSp>
        <p:nvCxnSpPr>
          <p:cNvPr id="95" name="Straight Arrow Connector 94">
            <a:extLst>
              <a:ext uri="{FF2B5EF4-FFF2-40B4-BE49-F238E27FC236}">
                <a16:creationId xmlns:a16="http://schemas.microsoft.com/office/drawing/2014/main" id="{FCF3189B-E321-408B-A66F-13D6F8E12FD3}"/>
              </a:ext>
            </a:extLst>
          </p:cNvPr>
          <p:cNvCxnSpPr>
            <a:cxnSpLocks/>
          </p:cNvCxnSpPr>
          <p:nvPr/>
        </p:nvCxnSpPr>
        <p:spPr>
          <a:xfrm flipV="1">
            <a:off x="3333750" y="1971675"/>
            <a:ext cx="1000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0"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3744654" y="5836492"/>
            <a:ext cx="3789621"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35" name="TextBox 13">
            <a:extLst>
              <a:ext uri="{FF2B5EF4-FFF2-40B4-BE49-F238E27FC236}">
                <a16:creationId xmlns:a16="http://schemas.microsoft.com/office/drawing/2014/main" id="{04612734-C857-418D-A554-DCF46B157AF7}"/>
              </a:ext>
            </a:extLst>
          </p:cNvPr>
          <p:cNvSpPr txBox="1">
            <a:spLocks noChangeArrowheads="1"/>
          </p:cNvSpPr>
          <p:nvPr/>
        </p:nvSpPr>
        <p:spPr bwMode="auto">
          <a:xfrm>
            <a:off x="9421091" y="5135461"/>
            <a:ext cx="2770909" cy="888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endParaRPr lang="en-US" altLang="en-US" sz="1400" dirty="0">
              <a:solidFill>
                <a:srgbClr val="0E347D"/>
              </a:solidFill>
              <a:latin typeface="Candara" panose="020E0502030303020204" pitchFamily="34" charset="0"/>
              <a:cs typeface="Times New Roman" panose="02020603050405020304" pitchFamily="18" charset="0"/>
            </a:endParaRPr>
          </a:p>
        </p:txBody>
      </p:sp>
      <p:sp>
        <p:nvSpPr>
          <p:cNvPr id="37" name="Oval 36">
            <a:extLst>
              <a:ext uri="{FF2B5EF4-FFF2-40B4-BE49-F238E27FC236}">
                <a16:creationId xmlns:a16="http://schemas.microsoft.com/office/drawing/2014/main" id="{36B3D1B1-1BAA-48A9-AC59-26E824B77B36}"/>
              </a:ext>
            </a:extLst>
          </p:cNvPr>
          <p:cNvSpPr>
            <a:spLocks noChangeArrowheads="1"/>
          </p:cNvSpPr>
          <p:nvPr/>
        </p:nvSpPr>
        <p:spPr bwMode="auto">
          <a:xfrm>
            <a:off x="0" y="1856880"/>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5</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
        <p:nvSpPr>
          <p:cNvPr id="46" name="TextBox 13">
            <a:extLst>
              <a:ext uri="{FF2B5EF4-FFF2-40B4-BE49-F238E27FC236}">
                <a16:creationId xmlns:a16="http://schemas.microsoft.com/office/drawing/2014/main" id="{2EB56556-2668-47F6-A614-DAFEE3F25952}"/>
              </a:ext>
            </a:extLst>
          </p:cNvPr>
          <p:cNvSpPr txBox="1">
            <a:spLocks noChangeArrowheads="1"/>
          </p:cNvSpPr>
          <p:nvPr/>
        </p:nvSpPr>
        <p:spPr bwMode="auto">
          <a:xfrm>
            <a:off x="8181976" y="5133974"/>
            <a:ext cx="30861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endParaRPr>
          </a:p>
        </p:txBody>
      </p:sp>
      <p:sp>
        <p:nvSpPr>
          <p:cNvPr id="48" name="Freeform 29">
            <a:extLst>
              <a:ext uri="{FF2B5EF4-FFF2-40B4-BE49-F238E27FC236}">
                <a16:creationId xmlns:a16="http://schemas.microsoft.com/office/drawing/2014/main" id="{4655706A-383B-4E7E-8B65-C39A81A0540B}"/>
              </a:ext>
            </a:extLst>
          </p:cNvPr>
          <p:cNvSpPr>
            <a:spLocks noEditPoints="1"/>
          </p:cNvSpPr>
          <p:nvPr/>
        </p:nvSpPr>
        <p:spPr bwMode="auto">
          <a:xfrm>
            <a:off x="2566155" y="1717171"/>
            <a:ext cx="754135" cy="814934"/>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49" name="Freeform 29">
            <a:extLst>
              <a:ext uri="{FF2B5EF4-FFF2-40B4-BE49-F238E27FC236}">
                <a16:creationId xmlns:a16="http://schemas.microsoft.com/office/drawing/2014/main" id="{4655706A-383B-4E7E-8B65-C39A81A0540B}"/>
              </a:ext>
            </a:extLst>
          </p:cNvPr>
          <p:cNvSpPr>
            <a:spLocks noEditPoints="1"/>
          </p:cNvSpPr>
          <p:nvPr/>
        </p:nvSpPr>
        <p:spPr bwMode="auto">
          <a:xfrm>
            <a:off x="4528305" y="1685925"/>
            <a:ext cx="754135" cy="8557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cxnSp>
        <p:nvCxnSpPr>
          <p:cNvPr id="25" name="Straight Arrow Connector 24">
            <a:extLst>
              <a:ext uri="{FF2B5EF4-FFF2-40B4-BE49-F238E27FC236}">
                <a16:creationId xmlns:a16="http://schemas.microsoft.com/office/drawing/2014/main" id="{FCF3189B-E321-408B-A66F-13D6F8E12FD3}"/>
              </a:ext>
            </a:extLst>
          </p:cNvPr>
          <p:cNvCxnSpPr>
            <a:cxnSpLocks/>
          </p:cNvCxnSpPr>
          <p:nvPr/>
        </p:nvCxnSpPr>
        <p:spPr>
          <a:xfrm flipV="1">
            <a:off x="1447800" y="2000250"/>
            <a:ext cx="1000125"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36B3D1B1-1BAA-48A9-AC59-26E824B77B36}"/>
              </a:ext>
            </a:extLst>
          </p:cNvPr>
          <p:cNvSpPr>
            <a:spLocks noChangeArrowheads="1"/>
          </p:cNvSpPr>
          <p:nvPr/>
        </p:nvSpPr>
        <p:spPr bwMode="auto">
          <a:xfrm>
            <a:off x="6391275" y="1942605"/>
            <a:ext cx="393700" cy="405738"/>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6</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
        <p:nvSpPr>
          <p:cNvPr id="31" name="TextBox 10">
            <a:extLst>
              <a:ext uri="{FF2B5EF4-FFF2-40B4-BE49-F238E27FC236}">
                <a16:creationId xmlns:a16="http://schemas.microsoft.com/office/drawing/2014/main" id="{C405C859-1671-4BF5-8A69-9721D1260F0E}"/>
              </a:ext>
            </a:extLst>
          </p:cNvPr>
          <p:cNvSpPr txBox="1">
            <a:spLocks noChangeArrowheads="1"/>
          </p:cNvSpPr>
          <p:nvPr/>
        </p:nvSpPr>
        <p:spPr bwMode="auto">
          <a:xfrm>
            <a:off x="4229100" y="2642829"/>
            <a:ext cx="2000250" cy="1757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a:r>
              <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Application will flow to Gram Panchayat /ULB  for 1</a:t>
            </a:r>
            <a:r>
              <a:rPr lang="en-US" altLang="en-US" sz="1400" baseline="30000" dirty="0">
                <a:solidFill>
                  <a:srgbClr val="0E347D"/>
                </a:solidFill>
                <a:latin typeface="Candara" panose="020E0502030303020204" pitchFamily="34" charset="0"/>
                <a:ea typeface="Calibri" panose="020F0502020204030204" pitchFamily="34" charset="0"/>
                <a:cs typeface="Times New Roman" panose="02020603050405020304" pitchFamily="18" charset="0"/>
              </a:rPr>
              <a:t>st</a:t>
            </a:r>
            <a:r>
              <a:rPr lang="en-US" altLang="en-US" sz="1400" dirty="0">
                <a:solidFill>
                  <a:srgbClr val="0E347D"/>
                </a:solidFill>
                <a:latin typeface="Candara" panose="020E0502030303020204" pitchFamily="34" charset="0"/>
                <a:ea typeface="Calibri" panose="020F0502020204030204" pitchFamily="34" charset="0"/>
                <a:cs typeface="Times New Roman" panose="02020603050405020304" pitchFamily="18" charset="0"/>
              </a:rPr>
              <a:t> level of verification</a:t>
            </a:r>
          </a:p>
        </p:txBody>
      </p:sp>
    </p:spTree>
    <p:extLst>
      <p:ext uri="{BB962C8B-B14F-4D97-AF65-F5344CB8AC3E}">
        <p14:creationId xmlns:p14="http://schemas.microsoft.com/office/powerpoint/2010/main" val="96543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a:extLst>
              <a:ext uri="{FF2B5EF4-FFF2-40B4-BE49-F238E27FC236}">
                <a16:creationId xmlns:a16="http://schemas.microsoft.com/office/drawing/2014/main" id="{92DF41D8-5279-47F5-BA07-E23638825785}"/>
              </a:ext>
            </a:extLst>
          </p:cNvPr>
          <p:cNvSpPr/>
          <p:nvPr/>
        </p:nvSpPr>
        <p:spPr>
          <a:xfrm>
            <a:off x="-14165" y="-42405"/>
            <a:ext cx="12206165" cy="723391"/>
          </a:xfrm>
          <a:prstGeom prst="rect">
            <a:avLst/>
          </a:prstGeom>
          <a:solidFill>
            <a:srgbClr val="FDA9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itle 1">
            <a:extLst>
              <a:ext uri="{FF2B5EF4-FFF2-40B4-BE49-F238E27FC236}">
                <a16:creationId xmlns:a16="http://schemas.microsoft.com/office/drawing/2014/main" id="{7D93E685-86AD-4BD6-8134-580DB7450A85}"/>
              </a:ext>
            </a:extLst>
          </p:cNvPr>
          <p:cNvSpPr>
            <a:spLocks noGrp="1"/>
          </p:cNvSpPr>
          <p:nvPr>
            <p:ph type="title"/>
          </p:nvPr>
        </p:nvSpPr>
        <p:spPr>
          <a:xfrm>
            <a:off x="0" y="-42588"/>
            <a:ext cx="12069192" cy="665392"/>
          </a:xfrm>
        </p:spPr>
        <p:txBody>
          <a:bodyPr>
            <a:normAutofit fontScale="90000"/>
          </a:bodyPr>
          <a:lstStyle/>
          <a:p>
            <a:r>
              <a:rPr lang="en-US" sz="2400" b="1" dirty="0"/>
              <a:t>Processing of Registered Applications by Gram Panchayat/ULB and DM and DFO on PM Vishwakarma portal</a:t>
            </a:r>
            <a:endParaRPr lang="en-IN" sz="2400" b="1" dirty="0"/>
          </a:p>
        </p:txBody>
      </p:sp>
      <p:sp>
        <p:nvSpPr>
          <p:cNvPr id="6" name="Freeform 29">
            <a:extLst>
              <a:ext uri="{FF2B5EF4-FFF2-40B4-BE49-F238E27FC236}">
                <a16:creationId xmlns:a16="http://schemas.microsoft.com/office/drawing/2014/main" id="{E2530426-2760-4C74-960B-B89D0189FE16}"/>
              </a:ext>
            </a:extLst>
          </p:cNvPr>
          <p:cNvSpPr>
            <a:spLocks noEditPoints="1"/>
          </p:cNvSpPr>
          <p:nvPr/>
        </p:nvSpPr>
        <p:spPr bwMode="auto">
          <a:xfrm>
            <a:off x="1342876" y="1645946"/>
            <a:ext cx="574040" cy="6539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7" name="Text Box 12">
            <a:extLst>
              <a:ext uri="{FF2B5EF4-FFF2-40B4-BE49-F238E27FC236}">
                <a16:creationId xmlns:a16="http://schemas.microsoft.com/office/drawing/2014/main" id="{68A8C6CC-A7FC-4F8C-A8D6-B4FEF06BE5F6}"/>
              </a:ext>
            </a:extLst>
          </p:cNvPr>
          <p:cNvSpPr txBox="1">
            <a:spLocks noChangeArrowheads="1"/>
          </p:cNvSpPr>
          <p:nvPr/>
        </p:nvSpPr>
        <p:spPr bwMode="auto">
          <a:xfrm>
            <a:off x="730739" y="2399452"/>
            <a:ext cx="1746674" cy="110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Gram </a:t>
            </a:r>
            <a:r>
              <a:rPr lang="en-US" altLang="en-US" sz="1400" dirty="0" err="1">
                <a:solidFill>
                  <a:srgbClr val="1F3864"/>
                </a:solidFill>
                <a:latin typeface="Candara" panose="020E0502030303020204" pitchFamily="34" charset="0"/>
                <a:ea typeface="Calibri" panose="020F0502020204030204" pitchFamily="34" charset="0"/>
                <a:cs typeface="Times New Roman" panose="02020603050405020304" pitchFamily="18" charset="0"/>
              </a:rPr>
              <a:t>Panchayat</a:t>
            </a: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 ULB Users Go to </a:t>
            </a:r>
            <a:r>
              <a:rPr kumimoji="0" lang="en-US" altLang="en-US" sz="1400" b="0" i="0" u="none" strike="noStrike" cap="none" normalizeH="0" baseline="0" dirty="0">
                <a:ln>
                  <a:noFill/>
                </a:ln>
                <a:solidFill>
                  <a:srgbClr val="1F3864"/>
                </a:solidFill>
                <a:effectLst/>
                <a:latin typeface="Candara" panose="020E0502030303020204" pitchFamily="34" charset="0"/>
                <a:ea typeface="Calibri" panose="020F0502020204030204" pitchFamily="34" charset="0"/>
                <a:cs typeface="Times New Roman" panose="02020603050405020304" pitchFamily="18" charset="0"/>
              </a:rPr>
              <a:t>Registratio</a:t>
            </a: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n</a:t>
            </a:r>
            <a:r>
              <a:rPr kumimoji="0" lang="en-US" altLang="en-US" sz="1400" b="0" i="0" u="none" strike="noStrike" cap="none" normalizeH="0" baseline="0" dirty="0">
                <a:ln>
                  <a:noFill/>
                </a:ln>
                <a:solidFill>
                  <a:srgbClr val="1F3864"/>
                </a:solidFill>
                <a:effectLst/>
                <a:latin typeface="Candara" panose="020E0502030303020204" pitchFamily="34" charset="0"/>
                <a:ea typeface="Calibri" panose="020F0502020204030204" pitchFamily="34" charset="0"/>
                <a:cs typeface="Times New Roman" panose="02020603050405020304" pitchFamily="18" charset="0"/>
              </a:rPr>
              <a:t> Applications module in Portal</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9" name="Text Box 13">
            <a:extLst>
              <a:ext uri="{FF2B5EF4-FFF2-40B4-BE49-F238E27FC236}">
                <a16:creationId xmlns:a16="http://schemas.microsoft.com/office/drawing/2014/main" id="{B3F0EC27-7AC9-43A5-AF85-7ECEAAF7CBB6}"/>
              </a:ext>
            </a:extLst>
          </p:cNvPr>
          <p:cNvSpPr txBox="1">
            <a:spLocks noChangeArrowheads="1"/>
          </p:cNvSpPr>
          <p:nvPr/>
        </p:nvSpPr>
        <p:spPr bwMode="auto">
          <a:xfrm>
            <a:off x="2591404" y="2390351"/>
            <a:ext cx="1652616" cy="12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Gram Panchayat/ ULB marks it</a:t>
            </a:r>
            <a:r>
              <a:rPr kumimoji="0" lang="en-US" altLang="en-US" sz="1400" b="0" i="0" u="none" strike="noStrike" cap="none" normalizeH="0" baseline="0" dirty="0">
                <a:ln>
                  <a:noFill/>
                </a:ln>
                <a:solidFill>
                  <a:srgbClr val="1F3864"/>
                </a:solidFill>
                <a:effectLst/>
                <a:latin typeface="Candara" panose="020E0502030303020204" pitchFamily="34" charset="0"/>
                <a:ea typeface="Calibri" panose="020F0502020204030204" pitchFamily="34" charset="0"/>
                <a:cs typeface="Times New Roman" panose="02020603050405020304" pitchFamily="18" charset="0"/>
              </a:rPr>
              <a:t> as </a:t>
            </a:r>
            <a:r>
              <a:rPr kumimoji="0" lang="en-US" altLang="en-US" sz="1400" b="0" i="0"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a:t>
            </a: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Recommended</a:t>
            </a:r>
            <a:r>
              <a:rPr kumimoji="0" lang="en-US" altLang="en-US" sz="1400" b="0" i="0" u="none" strike="noStrike" cap="none" normalizeH="0" baseline="0" dirty="0">
                <a:ln>
                  <a:noFill/>
                </a:ln>
                <a:solidFill>
                  <a:srgbClr val="1F3864"/>
                </a:solidFill>
                <a:effectLst/>
                <a:latin typeface="Calibri" panose="020F0502020204030204" pitchFamily="34" charset="0"/>
                <a:ea typeface="Calibri" panose="020F0502020204030204" pitchFamily="34" charset="0"/>
                <a:cs typeface="Times New Roman" panose="02020603050405020304" pitchFamily="18" charset="0"/>
              </a:rPr>
              <a:t>” </a:t>
            </a:r>
            <a:r>
              <a:rPr lang="en-US" altLang="en-US" sz="1400" dirty="0">
                <a:solidFill>
                  <a:srgbClr val="1F3864"/>
                </a:solidFill>
                <a:latin typeface="Candara" panose="020E0502030303020204" pitchFamily="34" charset="0"/>
                <a:cs typeface="Times New Roman" panose="02020603050405020304" pitchFamily="18" charset="0"/>
              </a:rPr>
              <a:t>or “Not Recommended”</a:t>
            </a:r>
          </a:p>
        </p:txBody>
      </p:sp>
      <p:sp>
        <p:nvSpPr>
          <p:cNvPr id="12" name="Text Box 14">
            <a:extLst>
              <a:ext uri="{FF2B5EF4-FFF2-40B4-BE49-F238E27FC236}">
                <a16:creationId xmlns:a16="http://schemas.microsoft.com/office/drawing/2014/main" id="{65EDD2AB-6207-472D-8944-7B054991EE19}"/>
              </a:ext>
            </a:extLst>
          </p:cNvPr>
          <p:cNvSpPr txBox="1">
            <a:spLocks noChangeArrowheads="1"/>
          </p:cNvSpPr>
          <p:nvPr/>
        </p:nvSpPr>
        <p:spPr bwMode="auto">
          <a:xfrm>
            <a:off x="4269542" y="2383799"/>
            <a:ext cx="1988453" cy="84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Only Recommended by Gram Panchayat/ ULB  applications </a:t>
            </a:r>
            <a:r>
              <a:rPr kumimoji="0" lang="en-US" altLang="en-US" sz="1400" b="0" i="0" u="none" strike="noStrike" cap="none" normalizeH="0" baseline="0" dirty="0">
                <a:ln>
                  <a:noFill/>
                </a:ln>
                <a:solidFill>
                  <a:srgbClr val="1F3864"/>
                </a:solidFill>
                <a:effectLst/>
                <a:latin typeface="Candara" panose="020E0502030303020204" pitchFamily="34" charset="0"/>
                <a:ea typeface="Calibri" panose="020F0502020204030204" pitchFamily="34" charset="0"/>
                <a:cs typeface="Times New Roman" panose="02020603050405020304" pitchFamily="18" charset="0"/>
              </a:rPr>
              <a:t>moves to </a:t>
            </a: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DM user</a:t>
            </a:r>
            <a:endParaRPr kumimoji="0" lang="en-US" altLang="en-US" sz="1400" b="0" i="0" u="none" strike="noStrike" cap="none" normalizeH="0" baseline="0" dirty="0">
              <a:ln>
                <a:noFill/>
              </a:ln>
              <a:solidFill>
                <a:schemeClr val="tx1"/>
              </a:solidFill>
              <a:effectLst/>
              <a:latin typeface="Arial" panose="020B0604020202020204" pitchFamily="34" charset="0"/>
            </a:endParaRPr>
          </a:p>
        </p:txBody>
      </p:sp>
      <p:sp>
        <p:nvSpPr>
          <p:cNvPr id="14" name="Text Box 15">
            <a:extLst>
              <a:ext uri="{FF2B5EF4-FFF2-40B4-BE49-F238E27FC236}">
                <a16:creationId xmlns:a16="http://schemas.microsoft.com/office/drawing/2014/main" id="{98B2EB8F-D443-46EE-A80E-4F116AECF88B}"/>
              </a:ext>
            </a:extLst>
          </p:cNvPr>
          <p:cNvSpPr txBox="1">
            <a:spLocks noChangeArrowheads="1"/>
          </p:cNvSpPr>
          <p:nvPr/>
        </p:nvSpPr>
        <p:spPr bwMode="auto">
          <a:xfrm>
            <a:off x="6138094" y="2394826"/>
            <a:ext cx="2105989" cy="13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DM Processes the</a:t>
            </a:r>
          </a:p>
          <a:p>
            <a:pPr lvl="0" algn="ctr" eaLnBrk="0" fontAlgn="base" hangingPunct="0">
              <a:spcBef>
                <a:spcPct val="0"/>
              </a:spcBef>
              <a:spcAft>
                <a:spcPct val="0"/>
              </a:spcAft>
            </a:pP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Recommended application by marking it as “Recommended” or “Not Recommended”</a:t>
            </a:r>
            <a:endParaRPr lang="en-US" altLang="en-US" sz="1400" dirty="0">
              <a:latin typeface="Arial" panose="020B0604020202020204" pitchFamily="34" charset="0"/>
            </a:endParaRPr>
          </a:p>
        </p:txBody>
      </p:sp>
      <p:sp>
        <p:nvSpPr>
          <p:cNvPr id="39" name="Freeform 29">
            <a:extLst>
              <a:ext uri="{FF2B5EF4-FFF2-40B4-BE49-F238E27FC236}">
                <a16:creationId xmlns:a16="http://schemas.microsoft.com/office/drawing/2014/main" id="{595703F5-5FD2-414A-907F-CC22072EC197}"/>
              </a:ext>
            </a:extLst>
          </p:cNvPr>
          <p:cNvSpPr>
            <a:spLocks noEditPoints="1"/>
          </p:cNvSpPr>
          <p:nvPr/>
        </p:nvSpPr>
        <p:spPr bwMode="auto">
          <a:xfrm>
            <a:off x="3108015" y="1609107"/>
            <a:ext cx="574040" cy="6539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dirty="0"/>
          </a:p>
        </p:txBody>
      </p:sp>
      <p:sp>
        <p:nvSpPr>
          <p:cNvPr id="41" name="Freeform 29">
            <a:extLst>
              <a:ext uri="{FF2B5EF4-FFF2-40B4-BE49-F238E27FC236}">
                <a16:creationId xmlns:a16="http://schemas.microsoft.com/office/drawing/2014/main" id="{32DEB7F8-1063-4B7D-A653-00948FF980C1}"/>
              </a:ext>
            </a:extLst>
          </p:cNvPr>
          <p:cNvSpPr>
            <a:spLocks noEditPoints="1"/>
          </p:cNvSpPr>
          <p:nvPr/>
        </p:nvSpPr>
        <p:spPr bwMode="auto">
          <a:xfrm>
            <a:off x="6917781" y="1607280"/>
            <a:ext cx="574040" cy="6539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cxnSp>
        <p:nvCxnSpPr>
          <p:cNvPr id="53" name="Straight Arrow Connector 52">
            <a:extLst>
              <a:ext uri="{FF2B5EF4-FFF2-40B4-BE49-F238E27FC236}">
                <a16:creationId xmlns:a16="http://schemas.microsoft.com/office/drawing/2014/main" id="{4356165F-90FE-4B59-85EF-2F51CDC5CFBF}"/>
              </a:ext>
            </a:extLst>
          </p:cNvPr>
          <p:cNvCxnSpPr>
            <a:cxnSpLocks/>
          </p:cNvCxnSpPr>
          <p:nvPr/>
        </p:nvCxnSpPr>
        <p:spPr>
          <a:xfrm>
            <a:off x="2032536" y="1904879"/>
            <a:ext cx="733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6726AC66-6F3A-42E5-8C0A-4C990E4B01F4}"/>
              </a:ext>
            </a:extLst>
          </p:cNvPr>
          <p:cNvCxnSpPr>
            <a:cxnSpLocks/>
          </p:cNvCxnSpPr>
          <p:nvPr/>
        </p:nvCxnSpPr>
        <p:spPr>
          <a:xfrm>
            <a:off x="3827903" y="1917752"/>
            <a:ext cx="733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570B067F-E719-49D3-A41F-A8B5BEA74EEE}"/>
              </a:ext>
            </a:extLst>
          </p:cNvPr>
          <p:cNvCxnSpPr>
            <a:cxnSpLocks/>
          </p:cNvCxnSpPr>
          <p:nvPr/>
        </p:nvCxnSpPr>
        <p:spPr>
          <a:xfrm>
            <a:off x="-14165" y="1067965"/>
            <a:ext cx="1218111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D1BE1C88-67DC-4CB8-9685-E5AD99EDFC7F}"/>
              </a:ext>
            </a:extLst>
          </p:cNvPr>
          <p:cNvCxnSpPr>
            <a:cxnSpLocks/>
          </p:cNvCxnSpPr>
          <p:nvPr/>
        </p:nvCxnSpPr>
        <p:spPr>
          <a:xfrm>
            <a:off x="10885" y="6392715"/>
            <a:ext cx="12181115" cy="0"/>
          </a:xfrm>
          <a:prstGeom prst="line">
            <a:avLst/>
          </a:prstGeom>
        </p:spPr>
        <p:style>
          <a:lnRef idx="1">
            <a:schemeClr val="dk1"/>
          </a:lnRef>
          <a:fillRef idx="0">
            <a:schemeClr val="dk1"/>
          </a:fillRef>
          <a:effectRef idx="0">
            <a:schemeClr val="dk1"/>
          </a:effectRef>
          <a:fontRef idx="minor">
            <a:schemeClr val="tx1"/>
          </a:fontRef>
        </p:style>
      </p:cxnSp>
      <p:sp>
        <p:nvSpPr>
          <p:cNvPr id="45" name="Rectangle: Rounded Corners 9530">
            <a:extLst>
              <a:ext uri="{FF2B5EF4-FFF2-40B4-BE49-F238E27FC236}">
                <a16:creationId xmlns:a16="http://schemas.microsoft.com/office/drawing/2014/main" id="{940D0EBF-D3F5-4C1A-AE3B-1A8D3713709F}"/>
              </a:ext>
            </a:extLst>
          </p:cNvPr>
          <p:cNvSpPr>
            <a:spLocks noChangeArrowheads="1"/>
          </p:cNvSpPr>
          <p:nvPr/>
        </p:nvSpPr>
        <p:spPr bwMode="auto">
          <a:xfrm>
            <a:off x="122718" y="817722"/>
            <a:ext cx="1430270" cy="500487"/>
          </a:xfrm>
          <a:prstGeom prst="roundRect">
            <a:avLst>
              <a:gd name="adj" fmla="val 16667"/>
            </a:avLst>
          </a:prstGeom>
          <a:solidFill>
            <a:schemeClr val="bg1"/>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b="1" i="0" u="none" strike="noStrike" cap="none" normalizeH="0" baseline="0" dirty="0">
                <a:ln>
                  <a:noFill/>
                </a:ln>
                <a:effectLst/>
                <a:latin typeface="Calibri" panose="020F0502020204030204" pitchFamily="34" charset="0"/>
                <a:ea typeface="Calibri" panose="020F0502020204030204" pitchFamily="34" charset="0"/>
                <a:cs typeface="Times New Roman" panose="02020603050405020304" pitchFamily="18" charset="0"/>
              </a:rPr>
              <a:t>SLIDE - 06</a:t>
            </a:r>
            <a:endParaRPr kumimoji="0" lang="en-US" altLang="en-US" sz="3200" b="1" i="0" u="none" strike="noStrike" cap="none" normalizeH="0" baseline="0" dirty="0">
              <a:ln>
                <a:noFill/>
              </a:ln>
              <a:effectLst/>
              <a:latin typeface="Arial" panose="020B0604020202020204" pitchFamily="34" charset="0"/>
            </a:endParaRPr>
          </a:p>
        </p:txBody>
      </p:sp>
      <p:pic>
        <p:nvPicPr>
          <p:cNvPr id="38" name="Picture 37">
            <a:extLst>
              <a:ext uri="{FF2B5EF4-FFF2-40B4-BE49-F238E27FC236}">
                <a16:creationId xmlns:a16="http://schemas.microsoft.com/office/drawing/2014/main" id="{663A5EA7-88D9-4D03-A7AB-6269C9EAEAD7}"/>
              </a:ext>
            </a:extLst>
          </p:cNvPr>
          <p:cNvPicPr>
            <a:picLocks noChangeAspect="1"/>
          </p:cNvPicPr>
          <p:nvPr/>
        </p:nvPicPr>
        <p:blipFill>
          <a:blip r:embed="rId2"/>
          <a:stretch>
            <a:fillRect/>
          </a:stretch>
        </p:blipFill>
        <p:spPr>
          <a:xfrm>
            <a:off x="4873158" y="1514360"/>
            <a:ext cx="781222" cy="745250"/>
          </a:xfrm>
          <a:prstGeom prst="rect">
            <a:avLst/>
          </a:prstGeom>
        </p:spPr>
      </p:pic>
      <p:cxnSp>
        <p:nvCxnSpPr>
          <p:cNvPr id="44" name="Straight Arrow Connector 43">
            <a:extLst>
              <a:ext uri="{FF2B5EF4-FFF2-40B4-BE49-F238E27FC236}">
                <a16:creationId xmlns:a16="http://schemas.microsoft.com/office/drawing/2014/main" id="{861BBBA6-7F38-414F-B64C-3100F2F5DB54}"/>
              </a:ext>
            </a:extLst>
          </p:cNvPr>
          <p:cNvCxnSpPr>
            <a:cxnSpLocks/>
          </p:cNvCxnSpPr>
          <p:nvPr/>
        </p:nvCxnSpPr>
        <p:spPr>
          <a:xfrm>
            <a:off x="5848471" y="1904879"/>
            <a:ext cx="733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7F49D999-2083-4850-8911-6961EA30F37A}"/>
              </a:ext>
            </a:extLst>
          </p:cNvPr>
          <p:cNvCxnSpPr>
            <a:cxnSpLocks/>
          </p:cNvCxnSpPr>
          <p:nvPr/>
        </p:nvCxnSpPr>
        <p:spPr>
          <a:xfrm rot="16200000" flipH="1">
            <a:off x="9891262" y="2053368"/>
            <a:ext cx="1445416" cy="1174860"/>
          </a:xfrm>
          <a:prstGeom prst="bentConnector3">
            <a:avLst>
              <a:gd name="adj1" fmla="val 577"/>
            </a:avLst>
          </a:prstGeom>
          <a:ln>
            <a:tailEnd type="triangle"/>
          </a:ln>
        </p:spPr>
        <p:style>
          <a:lnRef idx="1">
            <a:schemeClr val="accent1"/>
          </a:lnRef>
          <a:fillRef idx="0">
            <a:schemeClr val="accent1"/>
          </a:fillRef>
          <a:effectRef idx="0">
            <a:schemeClr val="accent1"/>
          </a:effectRef>
          <a:fontRef idx="minor">
            <a:schemeClr val="tx1"/>
          </a:fontRef>
        </p:style>
      </p:cxnSp>
      <p:sp>
        <p:nvSpPr>
          <p:cNvPr id="50" name="Freeform 29">
            <a:extLst>
              <a:ext uri="{FF2B5EF4-FFF2-40B4-BE49-F238E27FC236}">
                <a16:creationId xmlns:a16="http://schemas.microsoft.com/office/drawing/2014/main" id="{EBF8B3EC-DA49-404D-B83F-CF7FE976E903}"/>
              </a:ext>
            </a:extLst>
          </p:cNvPr>
          <p:cNvSpPr>
            <a:spLocks noEditPoints="1"/>
          </p:cNvSpPr>
          <p:nvPr/>
        </p:nvSpPr>
        <p:spPr bwMode="auto">
          <a:xfrm>
            <a:off x="10914380" y="3522948"/>
            <a:ext cx="574040" cy="6539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55" name="Text Box 15">
            <a:extLst>
              <a:ext uri="{FF2B5EF4-FFF2-40B4-BE49-F238E27FC236}">
                <a16:creationId xmlns:a16="http://schemas.microsoft.com/office/drawing/2014/main" id="{0E788176-9005-413A-A491-76E437121660}"/>
              </a:ext>
            </a:extLst>
          </p:cNvPr>
          <p:cNvSpPr txBox="1">
            <a:spLocks noChangeArrowheads="1"/>
          </p:cNvSpPr>
          <p:nvPr/>
        </p:nvSpPr>
        <p:spPr bwMode="auto">
          <a:xfrm>
            <a:off x="10060961" y="4347209"/>
            <a:ext cx="2105989" cy="1087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lgn="ctr" eaLnBrk="0" fontAlgn="base" hangingPunct="0">
              <a:spcBef>
                <a:spcPct val="0"/>
              </a:spcBef>
              <a:spcAft>
                <a:spcPct val="0"/>
              </a:spcAft>
            </a:pPr>
            <a:r>
              <a:rPr lang="en-US" altLang="en-US" sz="1400" dirty="0">
                <a:solidFill>
                  <a:srgbClr val="1F3864"/>
                </a:solidFill>
                <a:latin typeface="Candara" panose="020E0502030303020204" pitchFamily="34" charset="0"/>
                <a:cs typeface="Times New Roman" panose="02020603050405020304" pitchFamily="18" charset="0"/>
              </a:rPr>
              <a:t>Approved Registration No. communicated to Artisans via SMS and Registration Certificate and ID will be generated and available under applicants user login.</a:t>
            </a:r>
          </a:p>
        </p:txBody>
      </p:sp>
      <p:cxnSp>
        <p:nvCxnSpPr>
          <p:cNvPr id="56" name="Straight Arrow Connector 55">
            <a:extLst>
              <a:ext uri="{FF2B5EF4-FFF2-40B4-BE49-F238E27FC236}">
                <a16:creationId xmlns:a16="http://schemas.microsoft.com/office/drawing/2014/main" id="{69DCEBE6-72BB-4B4D-A361-D8663EAB38EF}"/>
              </a:ext>
            </a:extLst>
          </p:cNvPr>
          <p:cNvCxnSpPr>
            <a:cxnSpLocks/>
          </p:cNvCxnSpPr>
          <p:nvPr/>
        </p:nvCxnSpPr>
        <p:spPr>
          <a:xfrm flipH="1">
            <a:off x="9438198" y="4779946"/>
            <a:ext cx="71335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24AE1264-EBFE-48BC-85BD-50779323A4EC}"/>
              </a:ext>
            </a:extLst>
          </p:cNvPr>
          <p:cNvSpPr>
            <a:spLocks noChangeArrowheads="1"/>
          </p:cNvSpPr>
          <p:nvPr/>
        </p:nvSpPr>
        <p:spPr bwMode="auto">
          <a:xfrm>
            <a:off x="8783" y="1720903"/>
            <a:ext cx="393700" cy="393700"/>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6</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
        <p:nvSpPr>
          <p:cNvPr id="34" name="Text Box 12">
            <a:extLst>
              <a:ext uri="{FF2B5EF4-FFF2-40B4-BE49-F238E27FC236}">
                <a16:creationId xmlns:a16="http://schemas.microsoft.com/office/drawing/2014/main" id="{CAD28184-C4EA-4DEC-B51F-B01659745457}"/>
              </a:ext>
            </a:extLst>
          </p:cNvPr>
          <p:cNvSpPr txBox="1">
            <a:spLocks noChangeArrowheads="1"/>
          </p:cNvSpPr>
          <p:nvPr/>
        </p:nvSpPr>
        <p:spPr bwMode="auto">
          <a:xfrm>
            <a:off x="2766062" y="4347209"/>
            <a:ext cx="2664919" cy="6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1400" dirty="0">
                <a:solidFill>
                  <a:srgbClr val="1F3864"/>
                </a:solidFill>
                <a:latin typeface="Candara" panose="020E0502030303020204" pitchFamily="34" charset="0"/>
                <a:ea typeface="Calibri" panose="020F0502020204030204" pitchFamily="34" charset="0"/>
                <a:cs typeface="Times New Roman" panose="02020603050405020304" pitchFamily="18" charset="0"/>
              </a:rPr>
              <a:t>“Not Recommended” by Gram Panchayat/ ULB Applications can be re- applied  by Artisans</a:t>
            </a:r>
            <a:endParaRPr kumimoji="0" lang="en-US" altLang="en-US"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chemeClr val="tx1"/>
              </a:solidFill>
              <a:effectLst/>
              <a:latin typeface="Arial" panose="020B0604020202020204" pitchFamily="34" charset="0"/>
            </a:endParaRPr>
          </a:p>
        </p:txBody>
      </p:sp>
      <p:sp>
        <p:nvSpPr>
          <p:cNvPr id="35" name="Oval 34">
            <a:extLst>
              <a:ext uri="{FF2B5EF4-FFF2-40B4-BE49-F238E27FC236}">
                <a16:creationId xmlns:a16="http://schemas.microsoft.com/office/drawing/2014/main" id="{A2C23903-BE7E-4E9C-AB39-1161DECA6583}"/>
              </a:ext>
            </a:extLst>
          </p:cNvPr>
          <p:cNvSpPr>
            <a:spLocks noChangeArrowheads="1"/>
          </p:cNvSpPr>
          <p:nvPr/>
        </p:nvSpPr>
        <p:spPr bwMode="auto">
          <a:xfrm>
            <a:off x="8933275" y="4616972"/>
            <a:ext cx="334948" cy="342126"/>
          </a:xfrm>
          <a:prstGeom prst="ellipse">
            <a:avLst/>
          </a:prstGeom>
          <a:solidFill>
            <a:srgbClr val="C00000"/>
          </a:solidFill>
          <a:ln w="12700">
            <a:solidFill>
              <a:srgbClr val="1F3763"/>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altLang="en-US" sz="2000" b="1" dirty="0">
                <a:solidFill>
                  <a:schemeClr val="bg1"/>
                </a:solidFill>
                <a:latin typeface="Arial" panose="020B0604020202020204" pitchFamily="34" charset="0"/>
              </a:rPr>
              <a:t>7</a:t>
            </a:r>
            <a:endParaRPr kumimoji="0" lang="en-US" altLang="en-US" sz="2000" b="1" i="0" u="none" strike="noStrike" cap="none" normalizeH="0" baseline="0" dirty="0">
              <a:ln>
                <a:noFill/>
              </a:ln>
              <a:solidFill>
                <a:schemeClr val="bg1"/>
              </a:solidFill>
              <a:effectLst/>
              <a:latin typeface="Arial" panose="020B0604020202020204" pitchFamily="34" charset="0"/>
            </a:endParaRPr>
          </a:p>
        </p:txBody>
      </p:sp>
      <p:sp>
        <p:nvSpPr>
          <p:cNvPr id="40" name="Rectangle: Rounded Corners 39">
            <a:extLst>
              <a:ext uri="{FF2B5EF4-FFF2-40B4-BE49-F238E27FC236}">
                <a16:creationId xmlns:a16="http://schemas.microsoft.com/office/drawing/2014/main" id="{D1BFFA9E-425F-4BC9-B189-C60C7A4D568A}"/>
              </a:ext>
            </a:extLst>
          </p:cNvPr>
          <p:cNvSpPr/>
          <p:nvPr/>
        </p:nvSpPr>
        <p:spPr>
          <a:xfrm>
            <a:off x="417563" y="3934266"/>
            <a:ext cx="2402640" cy="1662051"/>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2" name="TextBox 41">
            <a:extLst>
              <a:ext uri="{FF2B5EF4-FFF2-40B4-BE49-F238E27FC236}">
                <a16:creationId xmlns:a16="http://schemas.microsoft.com/office/drawing/2014/main" id="{8D4C36A9-9C65-40BA-8A1A-17A4D7B90F85}"/>
              </a:ext>
            </a:extLst>
          </p:cNvPr>
          <p:cNvSpPr txBox="1"/>
          <p:nvPr/>
        </p:nvSpPr>
        <p:spPr>
          <a:xfrm>
            <a:off x="719886" y="4059898"/>
            <a:ext cx="2236903" cy="253916"/>
          </a:xfrm>
          <a:prstGeom prst="rect">
            <a:avLst/>
          </a:prstGeom>
          <a:noFill/>
        </p:spPr>
        <p:txBody>
          <a:bodyPr wrap="square" rtlCol="0">
            <a:spAutoFit/>
          </a:bodyPr>
          <a:lstStyle/>
          <a:p>
            <a:r>
              <a:rPr lang="en-US" sz="1050" b="1" dirty="0"/>
              <a:t>About Verification stages </a:t>
            </a:r>
            <a:endParaRPr lang="en-IN" sz="1050" b="1" dirty="0"/>
          </a:p>
        </p:txBody>
      </p:sp>
      <p:sp>
        <p:nvSpPr>
          <p:cNvPr id="43" name="TextBox 42">
            <a:extLst>
              <a:ext uri="{FF2B5EF4-FFF2-40B4-BE49-F238E27FC236}">
                <a16:creationId xmlns:a16="http://schemas.microsoft.com/office/drawing/2014/main" id="{4A749749-E9F9-4B18-9B90-16948EABC03C}"/>
              </a:ext>
            </a:extLst>
          </p:cNvPr>
          <p:cNvSpPr txBox="1"/>
          <p:nvPr/>
        </p:nvSpPr>
        <p:spPr>
          <a:xfrm>
            <a:off x="428769" y="4439445"/>
            <a:ext cx="2402640" cy="1169551"/>
          </a:xfrm>
          <a:prstGeom prst="rect">
            <a:avLst/>
          </a:prstGeom>
          <a:noFill/>
        </p:spPr>
        <p:txBody>
          <a:bodyPr wrap="square" rtlCol="0">
            <a:spAutoFit/>
          </a:bodyPr>
          <a:lstStyle/>
          <a:p>
            <a:pPr marL="171450" indent="-171450">
              <a:buFont typeface="Arial" panose="020B0604020202020204" pitchFamily="34" charset="0"/>
              <a:buChar char="•"/>
            </a:pPr>
            <a:r>
              <a:rPr lang="en-US" sz="1000" dirty="0"/>
              <a:t>1</a:t>
            </a:r>
            <a:r>
              <a:rPr lang="en-US" sz="1000" baseline="30000" dirty="0"/>
              <a:t>st</a:t>
            </a:r>
            <a:r>
              <a:rPr lang="en-US" sz="1000" dirty="0"/>
              <a:t> level of verification will be done by Gram Pradhan/ ULB </a:t>
            </a:r>
          </a:p>
          <a:p>
            <a:pPr marL="171450" indent="-171450">
              <a:buFont typeface="Arial" panose="020B0604020202020204" pitchFamily="34" charset="0"/>
              <a:buChar char="•"/>
            </a:pPr>
            <a:r>
              <a:rPr lang="en-US" sz="1000" dirty="0"/>
              <a:t>2</a:t>
            </a:r>
            <a:r>
              <a:rPr lang="en-US" sz="1000" baseline="30000" dirty="0"/>
              <a:t>nd</a:t>
            </a:r>
            <a:r>
              <a:rPr lang="en-US" sz="1000" dirty="0"/>
              <a:t> Level of verification will be done by DM/ DC (District Implementation Committee)</a:t>
            </a:r>
          </a:p>
          <a:p>
            <a:pPr marL="171450" indent="-171450">
              <a:buFont typeface="Arial" panose="020B0604020202020204" pitchFamily="34" charset="0"/>
              <a:buChar char="•"/>
            </a:pPr>
            <a:r>
              <a:rPr lang="en-US" sz="1000" dirty="0"/>
              <a:t>3</a:t>
            </a:r>
            <a:r>
              <a:rPr lang="en-US" sz="1000" baseline="30000" dirty="0"/>
              <a:t>rd</a:t>
            </a:r>
            <a:r>
              <a:rPr lang="en-US" sz="1000" dirty="0"/>
              <a:t> Level of verification will be done by DFO (Screening Committee)</a:t>
            </a:r>
          </a:p>
        </p:txBody>
      </p:sp>
      <p:pic>
        <p:nvPicPr>
          <p:cNvPr id="47" name="Graphic 46" descr="Lightbulb and gear">
            <a:extLst>
              <a:ext uri="{FF2B5EF4-FFF2-40B4-BE49-F238E27FC236}">
                <a16:creationId xmlns:a16="http://schemas.microsoft.com/office/drawing/2014/main" id="{BBC6EA3C-84E7-4F44-97B3-495FAFB9D2A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0781" y="4061605"/>
            <a:ext cx="250502" cy="250502"/>
          </a:xfrm>
          <a:prstGeom prst="rect">
            <a:avLst/>
          </a:prstGeom>
        </p:spPr>
      </p:pic>
      <p:cxnSp>
        <p:nvCxnSpPr>
          <p:cNvPr id="49" name="Straight Arrow Connector 48">
            <a:extLst>
              <a:ext uri="{FF2B5EF4-FFF2-40B4-BE49-F238E27FC236}">
                <a16:creationId xmlns:a16="http://schemas.microsoft.com/office/drawing/2014/main" id="{B83BF182-2CBC-4F48-9DAA-61976DAE7831}"/>
              </a:ext>
            </a:extLst>
          </p:cNvPr>
          <p:cNvCxnSpPr>
            <a:cxnSpLocks/>
          </p:cNvCxnSpPr>
          <p:nvPr/>
        </p:nvCxnSpPr>
        <p:spPr>
          <a:xfrm>
            <a:off x="7914195" y="1905104"/>
            <a:ext cx="733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1" name="Freeform 29">
            <a:extLst>
              <a:ext uri="{FF2B5EF4-FFF2-40B4-BE49-F238E27FC236}">
                <a16:creationId xmlns:a16="http://schemas.microsoft.com/office/drawing/2014/main" id="{5A8EA931-0F3F-4B59-ACE0-1F87DF36AB57}"/>
              </a:ext>
            </a:extLst>
          </p:cNvPr>
          <p:cNvSpPr>
            <a:spLocks noEditPoints="1"/>
          </p:cNvSpPr>
          <p:nvPr/>
        </p:nvSpPr>
        <p:spPr bwMode="auto">
          <a:xfrm>
            <a:off x="8981203" y="1639075"/>
            <a:ext cx="574040" cy="653905"/>
          </a:xfrm>
          <a:custGeom>
            <a:avLst/>
            <a:gdLst>
              <a:gd name="T0" fmla="*/ 365 w 391"/>
              <a:gd name="T1" fmla="*/ 0 h 364"/>
              <a:gd name="T2" fmla="*/ 26 w 391"/>
              <a:gd name="T3" fmla="*/ 0 h 364"/>
              <a:gd name="T4" fmla="*/ 0 w 391"/>
              <a:gd name="T5" fmla="*/ 26 h 364"/>
              <a:gd name="T6" fmla="*/ 0 w 391"/>
              <a:gd name="T7" fmla="*/ 282 h 364"/>
              <a:gd name="T8" fmla="*/ 26 w 391"/>
              <a:gd name="T9" fmla="*/ 308 h 364"/>
              <a:gd name="T10" fmla="*/ 152 w 391"/>
              <a:gd name="T11" fmla="*/ 308 h 364"/>
              <a:gd name="T12" fmla="*/ 137 w 391"/>
              <a:gd name="T13" fmla="*/ 355 h 364"/>
              <a:gd name="T14" fmla="*/ 92 w 391"/>
              <a:gd name="T15" fmla="*/ 355 h 364"/>
              <a:gd name="T16" fmla="*/ 87 w 391"/>
              <a:gd name="T17" fmla="*/ 360 h 364"/>
              <a:gd name="T18" fmla="*/ 92 w 391"/>
              <a:gd name="T19" fmla="*/ 364 h 364"/>
              <a:gd name="T20" fmla="*/ 299 w 391"/>
              <a:gd name="T21" fmla="*/ 364 h 364"/>
              <a:gd name="T22" fmla="*/ 304 w 391"/>
              <a:gd name="T23" fmla="*/ 360 h 364"/>
              <a:gd name="T24" fmla="*/ 299 w 391"/>
              <a:gd name="T25" fmla="*/ 355 h 364"/>
              <a:gd name="T26" fmla="*/ 254 w 391"/>
              <a:gd name="T27" fmla="*/ 355 h 364"/>
              <a:gd name="T28" fmla="*/ 239 w 391"/>
              <a:gd name="T29" fmla="*/ 308 h 364"/>
              <a:gd name="T30" fmla="*/ 365 w 391"/>
              <a:gd name="T31" fmla="*/ 308 h 364"/>
              <a:gd name="T32" fmla="*/ 391 w 391"/>
              <a:gd name="T33" fmla="*/ 282 h 364"/>
              <a:gd name="T34" fmla="*/ 391 w 391"/>
              <a:gd name="T35" fmla="*/ 26 h 364"/>
              <a:gd name="T36" fmla="*/ 365 w 391"/>
              <a:gd name="T37" fmla="*/ 0 h 364"/>
              <a:gd name="T38" fmla="*/ 244 w 391"/>
              <a:gd name="T39" fmla="*/ 355 h 364"/>
              <a:gd name="T40" fmla="*/ 147 w 391"/>
              <a:gd name="T41" fmla="*/ 355 h 364"/>
              <a:gd name="T42" fmla="*/ 161 w 391"/>
              <a:gd name="T43" fmla="*/ 308 h 364"/>
              <a:gd name="T44" fmla="*/ 229 w 391"/>
              <a:gd name="T45" fmla="*/ 308 h 364"/>
              <a:gd name="T46" fmla="*/ 244 w 391"/>
              <a:gd name="T47" fmla="*/ 355 h 364"/>
              <a:gd name="T48" fmla="*/ 382 w 391"/>
              <a:gd name="T49" fmla="*/ 282 h 364"/>
              <a:gd name="T50" fmla="*/ 365 w 391"/>
              <a:gd name="T51" fmla="*/ 299 h 364"/>
              <a:gd name="T52" fmla="*/ 26 w 391"/>
              <a:gd name="T53" fmla="*/ 299 h 364"/>
              <a:gd name="T54" fmla="*/ 9 w 391"/>
              <a:gd name="T55" fmla="*/ 282 h 364"/>
              <a:gd name="T56" fmla="*/ 9 w 391"/>
              <a:gd name="T57" fmla="*/ 26 h 364"/>
              <a:gd name="T58" fmla="*/ 26 w 391"/>
              <a:gd name="T59" fmla="*/ 10 h 364"/>
              <a:gd name="T60" fmla="*/ 365 w 391"/>
              <a:gd name="T61" fmla="*/ 10 h 364"/>
              <a:gd name="T62" fmla="*/ 382 w 391"/>
              <a:gd name="T63" fmla="*/ 26 h 364"/>
              <a:gd name="T64" fmla="*/ 382 w 391"/>
              <a:gd name="T65" fmla="*/ 282 h 364"/>
              <a:gd name="T66" fmla="*/ 347 w 391"/>
              <a:gd name="T67" fmla="*/ 38 h 364"/>
              <a:gd name="T68" fmla="*/ 44 w 391"/>
              <a:gd name="T69" fmla="*/ 38 h 364"/>
              <a:gd name="T70" fmla="*/ 39 w 391"/>
              <a:gd name="T71" fmla="*/ 43 h 364"/>
              <a:gd name="T72" fmla="*/ 39 w 391"/>
              <a:gd name="T73" fmla="*/ 229 h 364"/>
              <a:gd name="T74" fmla="*/ 44 w 391"/>
              <a:gd name="T75" fmla="*/ 234 h 364"/>
              <a:gd name="T76" fmla="*/ 347 w 391"/>
              <a:gd name="T77" fmla="*/ 234 h 364"/>
              <a:gd name="T78" fmla="*/ 352 w 391"/>
              <a:gd name="T79" fmla="*/ 229 h 364"/>
              <a:gd name="T80" fmla="*/ 352 w 391"/>
              <a:gd name="T81" fmla="*/ 43 h 364"/>
              <a:gd name="T82" fmla="*/ 347 w 391"/>
              <a:gd name="T83" fmla="*/ 38 h 364"/>
              <a:gd name="T84" fmla="*/ 343 w 391"/>
              <a:gd name="T85" fmla="*/ 225 h 364"/>
              <a:gd name="T86" fmla="*/ 48 w 391"/>
              <a:gd name="T87" fmla="*/ 225 h 364"/>
              <a:gd name="T88" fmla="*/ 48 w 391"/>
              <a:gd name="T89" fmla="*/ 47 h 364"/>
              <a:gd name="T90" fmla="*/ 343 w 391"/>
              <a:gd name="T91" fmla="*/ 47 h 364"/>
              <a:gd name="T92" fmla="*/ 343 w 391"/>
              <a:gd name="T93" fmla="*/ 225 h 364"/>
              <a:gd name="T94" fmla="*/ 195 w 391"/>
              <a:gd name="T95" fmla="*/ 252 h 364"/>
              <a:gd name="T96" fmla="*/ 178 w 391"/>
              <a:gd name="T97" fmla="*/ 270 h 364"/>
              <a:gd name="T98" fmla="*/ 195 w 391"/>
              <a:gd name="T99" fmla="*/ 288 h 364"/>
              <a:gd name="T100" fmla="*/ 213 w 391"/>
              <a:gd name="T101" fmla="*/ 270 h 364"/>
              <a:gd name="T102" fmla="*/ 195 w 391"/>
              <a:gd name="T103" fmla="*/ 252 h 364"/>
              <a:gd name="T104" fmla="*/ 195 w 391"/>
              <a:gd name="T105" fmla="*/ 278 h 364"/>
              <a:gd name="T106" fmla="*/ 187 w 391"/>
              <a:gd name="T107" fmla="*/ 270 h 364"/>
              <a:gd name="T108" fmla="*/ 195 w 391"/>
              <a:gd name="T109" fmla="*/ 261 h 364"/>
              <a:gd name="T110" fmla="*/ 204 w 391"/>
              <a:gd name="T111" fmla="*/ 270 h 364"/>
              <a:gd name="T112" fmla="*/ 195 w 391"/>
              <a:gd name="T113" fmla="*/ 278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1" h="364">
                <a:moveTo>
                  <a:pt x="365" y="0"/>
                </a:moveTo>
                <a:cubicBezTo>
                  <a:pt x="26" y="0"/>
                  <a:pt x="26" y="0"/>
                  <a:pt x="26" y="0"/>
                </a:cubicBezTo>
                <a:cubicBezTo>
                  <a:pt x="12" y="0"/>
                  <a:pt x="0" y="12"/>
                  <a:pt x="0" y="26"/>
                </a:cubicBezTo>
                <a:cubicBezTo>
                  <a:pt x="0" y="282"/>
                  <a:pt x="0" y="282"/>
                  <a:pt x="0" y="282"/>
                </a:cubicBezTo>
                <a:cubicBezTo>
                  <a:pt x="0" y="297"/>
                  <a:pt x="12" y="308"/>
                  <a:pt x="26" y="308"/>
                </a:cubicBezTo>
                <a:cubicBezTo>
                  <a:pt x="152" y="308"/>
                  <a:pt x="152" y="308"/>
                  <a:pt x="152" y="308"/>
                </a:cubicBezTo>
                <a:cubicBezTo>
                  <a:pt x="137" y="355"/>
                  <a:pt x="137" y="355"/>
                  <a:pt x="137" y="355"/>
                </a:cubicBezTo>
                <a:cubicBezTo>
                  <a:pt x="92" y="355"/>
                  <a:pt x="92" y="355"/>
                  <a:pt x="92" y="355"/>
                </a:cubicBezTo>
                <a:cubicBezTo>
                  <a:pt x="89" y="355"/>
                  <a:pt x="87" y="357"/>
                  <a:pt x="87" y="360"/>
                </a:cubicBezTo>
                <a:cubicBezTo>
                  <a:pt x="87" y="362"/>
                  <a:pt x="89" y="364"/>
                  <a:pt x="92" y="364"/>
                </a:cubicBezTo>
                <a:cubicBezTo>
                  <a:pt x="299" y="364"/>
                  <a:pt x="299" y="364"/>
                  <a:pt x="299" y="364"/>
                </a:cubicBezTo>
                <a:cubicBezTo>
                  <a:pt x="302" y="364"/>
                  <a:pt x="304" y="362"/>
                  <a:pt x="304" y="360"/>
                </a:cubicBezTo>
                <a:cubicBezTo>
                  <a:pt x="304" y="357"/>
                  <a:pt x="302" y="355"/>
                  <a:pt x="299" y="355"/>
                </a:cubicBezTo>
                <a:cubicBezTo>
                  <a:pt x="254" y="355"/>
                  <a:pt x="254" y="355"/>
                  <a:pt x="254" y="355"/>
                </a:cubicBezTo>
                <a:cubicBezTo>
                  <a:pt x="239" y="308"/>
                  <a:pt x="239" y="308"/>
                  <a:pt x="239" y="308"/>
                </a:cubicBezTo>
                <a:cubicBezTo>
                  <a:pt x="365" y="308"/>
                  <a:pt x="365" y="308"/>
                  <a:pt x="365" y="308"/>
                </a:cubicBezTo>
                <a:cubicBezTo>
                  <a:pt x="379" y="308"/>
                  <a:pt x="391" y="297"/>
                  <a:pt x="391" y="282"/>
                </a:cubicBezTo>
                <a:cubicBezTo>
                  <a:pt x="391" y="26"/>
                  <a:pt x="391" y="26"/>
                  <a:pt x="391" y="26"/>
                </a:cubicBezTo>
                <a:cubicBezTo>
                  <a:pt x="391" y="12"/>
                  <a:pt x="379" y="0"/>
                  <a:pt x="365" y="0"/>
                </a:cubicBezTo>
                <a:close/>
                <a:moveTo>
                  <a:pt x="244" y="355"/>
                </a:moveTo>
                <a:cubicBezTo>
                  <a:pt x="147" y="355"/>
                  <a:pt x="147" y="355"/>
                  <a:pt x="147" y="355"/>
                </a:cubicBezTo>
                <a:cubicBezTo>
                  <a:pt x="161" y="308"/>
                  <a:pt x="161" y="308"/>
                  <a:pt x="161" y="308"/>
                </a:cubicBezTo>
                <a:cubicBezTo>
                  <a:pt x="229" y="308"/>
                  <a:pt x="229" y="308"/>
                  <a:pt x="229" y="308"/>
                </a:cubicBezTo>
                <a:lnTo>
                  <a:pt x="244" y="355"/>
                </a:lnTo>
                <a:close/>
                <a:moveTo>
                  <a:pt x="382" y="282"/>
                </a:moveTo>
                <a:cubicBezTo>
                  <a:pt x="382" y="291"/>
                  <a:pt x="374" y="299"/>
                  <a:pt x="365" y="299"/>
                </a:cubicBezTo>
                <a:cubicBezTo>
                  <a:pt x="26" y="299"/>
                  <a:pt x="26" y="299"/>
                  <a:pt x="26" y="299"/>
                </a:cubicBezTo>
                <a:cubicBezTo>
                  <a:pt x="17" y="299"/>
                  <a:pt x="9" y="291"/>
                  <a:pt x="9" y="282"/>
                </a:cubicBezTo>
                <a:cubicBezTo>
                  <a:pt x="9" y="26"/>
                  <a:pt x="9" y="26"/>
                  <a:pt x="9" y="26"/>
                </a:cubicBezTo>
                <a:cubicBezTo>
                  <a:pt x="9" y="17"/>
                  <a:pt x="17" y="10"/>
                  <a:pt x="26" y="10"/>
                </a:cubicBezTo>
                <a:cubicBezTo>
                  <a:pt x="365" y="10"/>
                  <a:pt x="365" y="10"/>
                  <a:pt x="365" y="10"/>
                </a:cubicBezTo>
                <a:cubicBezTo>
                  <a:pt x="374" y="10"/>
                  <a:pt x="382" y="17"/>
                  <a:pt x="382" y="26"/>
                </a:cubicBezTo>
                <a:lnTo>
                  <a:pt x="382" y="282"/>
                </a:lnTo>
                <a:close/>
                <a:moveTo>
                  <a:pt x="347" y="38"/>
                </a:moveTo>
                <a:cubicBezTo>
                  <a:pt x="44" y="38"/>
                  <a:pt x="44" y="38"/>
                  <a:pt x="44" y="38"/>
                </a:cubicBezTo>
                <a:cubicBezTo>
                  <a:pt x="41" y="38"/>
                  <a:pt x="39" y="40"/>
                  <a:pt x="39" y="43"/>
                </a:cubicBezTo>
                <a:cubicBezTo>
                  <a:pt x="39" y="229"/>
                  <a:pt x="39" y="229"/>
                  <a:pt x="39" y="229"/>
                </a:cubicBezTo>
                <a:cubicBezTo>
                  <a:pt x="39" y="232"/>
                  <a:pt x="41" y="234"/>
                  <a:pt x="44" y="234"/>
                </a:cubicBezTo>
                <a:cubicBezTo>
                  <a:pt x="347" y="234"/>
                  <a:pt x="347" y="234"/>
                  <a:pt x="347" y="234"/>
                </a:cubicBezTo>
                <a:cubicBezTo>
                  <a:pt x="350" y="234"/>
                  <a:pt x="352" y="232"/>
                  <a:pt x="352" y="229"/>
                </a:cubicBezTo>
                <a:cubicBezTo>
                  <a:pt x="352" y="43"/>
                  <a:pt x="352" y="43"/>
                  <a:pt x="352" y="43"/>
                </a:cubicBezTo>
                <a:cubicBezTo>
                  <a:pt x="352" y="40"/>
                  <a:pt x="350" y="38"/>
                  <a:pt x="347" y="38"/>
                </a:cubicBezTo>
                <a:close/>
                <a:moveTo>
                  <a:pt x="343" y="225"/>
                </a:moveTo>
                <a:cubicBezTo>
                  <a:pt x="48" y="225"/>
                  <a:pt x="48" y="225"/>
                  <a:pt x="48" y="225"/>
                </a:cubicBezTo>
                <a:cubicBezTo>
                  <a:pt x="48" y="47"/>
                  <a:pt x="48" y="47"/>
                  <a:pt x="48" y="47"/>
                </a:cubicBezTo>
                <a:cubicBezTo>
                  <a:pt x="343" y="47"/>
                  <a:pt x="343" y="47"/>
                  <a:pt x="343" y="47"/>
                </a:cubicBezTo>
                <a:lnTo>
                  <a:pt x="343" y="225"/>
                </a:lnTo>
                <a:close/>
                <a:moveTo>
                  <a:pt x="195" y="252"/>
                </a:moveTo>
                <a:cubicBezTo>
                  <a:pt x="186" y="252"/>
                  <a:pt x="178" y="260"/>
                  <a:pt x="178" y="270"/>
                </a:cubicBezTo>
                <a:cubicBezTo>
                  <a:pt x="178" y="280"/>
                  <a:pt x="186" y="288"/>
                  <a:pt x="195" y="288"/>
                </a:cubicBezTo>
                <a:cubicBezTo>
                  <a:pt x="205" y="288"/>
                  <a:pt x="213" y="280"/>
                  <a:pt x="213" y="270"/>
                </a:cubicBezTo>
                <a:cubicBezTo>
                  <a:pt x="213" y="260"/>
                  <a:pt x="205" y="252"/>
                  <a:pt x="195" y="252"/>
                </a:cubicBezTo>
                <a:close/>
                <a:moveTo>
                  <a:pt x="195" y="278"/>
                </a:moveTo>
                <a:cubicBezTo>
                  <a:pt x="191" y="278"/>
                  <a:pt x="187" y="274"/>
                  <a:pt x="187" y="270"/>
                </a:cubicBezTo>
                <a:cubicBezTo>
                  <a:pt x="187" y="265"/>
                  <a:pt x="191" y="261"/>
                  <a:pt x="195" y="261"/>
                </a:cubicBezTo>
                <a:cubicBezTo>
                  <a:pt x="200" y="261"/>
                  <a:pt x="204" y="265"/>
                  <a:pt x="204" y="270"/>
                </a:cubicBezTo>
                <a:cubicBezTo>
                  <a:pt x="204" y="274"/>
                  <a:pt x="200" y="278"/>
                  <a:pt x="195" y="278"/>
                </a:cubicBezTo>
                <a:close/>
              </a:path>
            </a:pathLst>
          </a:custGeom>
          <a:solidFill>
            <a:srgbClr val="0070C0"/>
          </a:solidFill>
          <a:ln w="6350">
            <a:solidFill>
              <a:schemeClr val="accent5">
                <a:lumMod val="50000"/>
              </a:schemeClr>
            </a:solidFill>
          </a:ln>
        </p:spPr>
        <p:txBody>
          <a:bodyPr vert="horz" wrap="square" lIns="91440" tIns="45720" rIns="91440" bIns="45720" numCol="1" anchor="t" anchorCtr="0" compatLnSpc="1">
            <a:prstTxWarp prst="textNoShape">
              <a:avLst/>
            </a:prstTxWarp>
          </a:bodyPr>
          <a:lstStyle/>
          <a:p>
            <a:endParaRPr lang="en-IN"/>
          </a:p>
        </p:txBody>
      </p:sp>
      <p:sp>
        <p:nvSpPr>
          <p:cNvPr id="57" name="Text Box 15">
            <a:extLst>
              <a:ext uri="{FF2B5EF4-FFF2-40B4-BE49-F238E27FC236}">
                <a16:creationId xmlns:a16="http://schemas.microsoft.com/office/drawing/2014/main" id="{1E58A023-E88A-48B0-B3C1-D667CD4B8451}"/>
              </a:ext>
            </a:extLst>
          </p:cNvPr>
          <p:cNvSpPr txBox="1">
            <a:spLocks noChangeArrowheads="1"/>
          </p:cNvSpPr>
          <p:nvPr/>
        </p:nvSpPr>
        <p:spPr bwMode="auto">
          <a:xfrm>
            <a:off x="8280959" y="2394827"/>
            <a:ext cx="2105989" cy="136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0" fontAlgn="base" hangingPunct="0">
              <a:spcBef>
                <a:spcPct val="0"/>
              </a:spcBef>
              <a:spcAft>
                <a:spcPct val="0"/>
              </a:spcAft>
            </a:pPr>
            <a:r>
              <a:rPr lang="en-US" altLang="en-US" sz="1400" dirty="0">
                <a:solidFill>
                  <a:srgbClr val="1F3864"/>
                </a:solidFill>
                <a:latin typeface="Candara" panose="020E0502030303020204" pitchFamily="34" charset="0"/>
                <a:cs typeface="Times New Roman" panose="02020603050405020304" pitchFamily="18" charset="0"/>
              </a:rPr>
              <a:t>Recommended by DM applications, move to DFO for their Approval and Rejection</a:t>
            </a:r>
          </a:p>
        </p:txBody>
      </p:sp>
      <p:cxnSp>
        <p:nvCxnSpPr>
          <p:cNvPr id="58" name="Straight Arrow Connector 57">
            <a:extLst>
              <a:ext uri="{FF2B5EF4-FFF2-40B4-BE49-F238E27FC236}">
                <a16:creationId xmlns:a16="http://schemas.microsoft.com/office/drawing/2014/main" id="{FEE9DE27-4F6C-48EC-8651-7324D3CB00C0}"/>
              </a:ext>
            </a:extLst>
          </p:cNvPr>
          <p:cNvCxnSpPr>
            <a:cxnSpLocks/>
          </p:cNvCxnSpPr>
          <p:nvPr/>
        </p:nvCxnSpPr>
        <p:spPr>
          <a:xfrm>
            <a:off x="517361" y="1917752"/>
            <a:ext cx="7335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5C096E7-81BE-4D79-A32C-2DE09AF4CB08}"/>
              </a:ext>
            </a:extLst>
          </p:cNvPr>
          <p:cNvCxnSpPr>
            <a:cxnSpLocks/>
          </p:cNvCxnSpPr>
          <p:nvPr/>
        </p:nvCxnSpPr>
        <p:spPr>
          <a:xfrm>
            <a:off x="3611675" y="3698742"/>
            <a:ext cx="0" cy="5391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6361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Arrow Connector 66">
            <a:extLst>
              <a:ext uri="{FF2B5EF4-FFF2-40B4-BE49-F238E27FC236}">
                <a16:creationId xmlns:a16="http://schemas.microsoft.com/office/drawing/2014/main" id="{3845283B-6A60-4D52-B685-0534CE384B66}"/>
              </a:ext>
            </a:extLst>
          </p:cNvPr>
          <p:cNvCxnSpPr/>
          <p:nvPr/>
        </p:nvCxnSpPr>
        <p:spPr>
          <a:xfrm flipH="1">
            <a:off x="1157405" y="2811609"/>
            <a:ext cx="1" cy="2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1786646" y="3611790"/>
            <a:ext cx="680937" cy="97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7CEE2247-8E97-417A-A23A-1B6BD46A729D}"/>
              </a:ext>
            </a:extLst>
          </p:cNvPr>
          <p:cNvSpPr/>
          <p:nvPr/>
        </p:nvSpPr>
        <p:spPr>
          <a:xfrm>
            <a:off x="0" y="0"/>
            <a:ext cx="12192000" cy="725326"/>
          </a:xfrm>
          <a:prstGeom prst="rect">
            <a:avLst/>
          </a:prstGeom>
          <a:solidFill>
            <a:srgbClr val="003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Journey on PM Vishwakarma portal</a:t>
            </a:r>
            <a:endParaRPr lang="en-IN" sz="3200" b="1" dirty="0">
              <a:latin typeface="Book Antiqua" pitchFamily="18" charset="0"/>
            </a:endParaRPr>
          </a:p>
        </p:txBody>
      </p:sp>
      <p:sp>
        <p:nvSpPr>
          <p:cNvPr id="20" name="Rectangle 19">
            <a:extLst>
              <a:ext uri="{FF2B5EF4-FFF2-40B4-BE49-F238E27FC236}">
                <a16:creationId xmlns:a16="http://schemas.microsoft.com/office/drawing/2014/main" id="{062D5C4C-695E-4FBC-BA53-E66575EA67AF}"/>
              </a:ext>
            </a:extLst>
          </p:cNvPr>
          <p:cNvSpPr/>
          <p:nvPr/>
        </p:nvSpPr>
        <p:spPr>
          <a:xfrm>
            <a:off x="345976" y="4405198"/>
            <a:ext cx="1737360" cy="1141623"/>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b="1" dirty="0">
                <a:solidFill>
                  <a:schemeClr val="bg1"/>
                </a:solidFill>
                <a:latin typeface="Book Antiqua" pitchFamily="18" charset="0"/>
              </a:rPr>
              <a:t>Banking details forwarded to NPCI for account validation</a:t>
            </a:r>
          </a:p>
        </p:txBody>
      </p:sp>
      <p:sp>
        <p:nvSpPr>
          <p:cNvPr id="23" name="Rectangle 22">
            <a:extLst>
              <a:ext uri="{FF2B5EF4-FFF2-40B4-BE49-F238E27FC236}">
                <a16:creationId xmlns:a16="http://schemas.microsoft.com/office/drawing/2014/main" id="{85143CD2-9F1C-473C-B305-40FBB6C1878E}"/>
              </a:ext>
            </a:extLst>
          </p:cNvPr>
          <p:cNvSpPr/>
          <p:nvPr/>
        </p:nvSpPr>
        <p:spPr>
          <a:xfrm>
            <a:off x="2787501" y="1013383"/>
            <a:ext cx="1415145" cy="189194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Details forwarded to Digital Payments Aggregators for enabling Digital Transactions</a:t>
            </a:r>
          </a:p>
        </p:txBody>
      </p:sp>
      <p:sp>
        <p:nvSpPr>
          <p:cNvPr id="26" name="Rectangle 25">
            <a:extLst>
              <a:ext uri="{FF2B5EF4-FFF2-40B4-BE49-F238E27FC236}">
                <a16:creationId xmlns:a16="http://schemas.microsoft.com/office/drawing/2014/main" id="{D99F1873-F3BF-41BB-A857-934EDD4D6E93}"/>
              </a:ext>
            </a:extLst>
          </p:cNvPr>
          <p:cNvSpPr/>
          <p:nvPr/>
        </p:nvSpPr>
        <p:spPr>
          <a:xfrm>
            <a:off x="4777892" y="1013383"/>
            <a:ext cx="1415145" cy="189194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QR Code and UPI provided to beneficiaries</a:t>
            </a:r>
          </a:p>
        </p:txBody>
      </p:sp>
      <p:sp>
        <p:nvSpPr>
          <p:cNvPr id="29" name="Rectangle 28">
            <a:extLst>
              <a:ext uri="{FF2B5EF4-FFF2-40B4-BE49-F238E27FC236}">
                <a16:creationId xmlns:a16="http://schemas.microsoft.com/office/drawing/2014/main" id="{0F528583-F4DC-4BCD-9D1A-D656EE141158}"/>
              </a:ext>
            </a:extLst>
          </p:cNvPr>
          <p:cNvSpPr/>
          <p:nvPr/>
        </p:nvSpPr>
        <p:spPr>
          <a:xfrm>
            <a:off x="10749064" y="1013383"/>
            <a:ext cx="1301424" cy="1845012"/>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Beneficiaries receive incentive </a:t>
            </a:r>
          </a:p>
          <a:p>
            <a:pPr algn="ctr"/>
            <a:r>
              <a:rPr lang="en-IN" sz="1500" dirty="0">
                <a:solidFill>
                  <a:schemeClr val="bg1"/>
                </a:solidFill>
                <a:latin typeface="Book Antiqua" pitchFamily="18" charset="0"/>
              </a:rPr>
              <a:t>@ Re 1 per transaction</a:t>
            </a:r>
          </a:p>
        </p:txBody>
      </p:sp>
      <p:sp>
        <p:nvSpPr>
          <p:cNvPr id="32" name="Rectangle 31">
            <a:extLst>
              <a:ext uri="{FF2B5EF4-FFF2-40B4-BE49-F238E27FC236}">
                <a16:creationId xmlns:a16="http://schemas.microsoft.com/office/drawing/2014/main" id="{0029B81B-122A-41F3-BF86-942C47A12FDA}"/>
              </a:ext>
            </a:extLst>
          </p:cNvPr>
          <p:cNvSpPr/>
          <p:nvPr/>
        </p:nvSpPr>
        <p:spPr>
          <a:xfrm>
            <a:off x="8758674" y="1013383"/>
            <a:ext cx="1415145" cy="1856277"/>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Details shared with NPCI and transactions reported by NPCI to </a:t>
            </a:r>
            <a:r>
              <a:rPr lang="en-IN" sz="1500" dirty="0" err="1">
                <a:solidFill>
                  <a:schemeClr val="bg1"/>
                </a:solidFill>
                <a:latin typeface="Book Antiqua" pitchFamily="18" charset="0"/>
              </a:rPr>
              <a:t>MoMSME</a:t>
            </a:r>
            <a:endParaRPr lang="en-IN" sz="1500" dirty="0">
              <a:solidFill>
                <a:schemeClr val="bg1"/>
              </a:solidFill>
              <a:latin typeface="Book Antiqua" pitchFamily="18" charset="0"/>
            </a:endParaRPr>
          </a:p>
        </p:txBody>
      </p:sp>
      <p:sp>
        <p:nvSpPr>
          <p:cNvPr id="33" name="Rectangle 32">
            <a:extLst>
              <a:ext uri="{FF2B5EF4-FFF2-40B4-BE49-F238E27FC236}">
                <a16:creationId xmlns:a16="http://schemas.microsoft.com/office/drawing/2014/main" id="{171D99DA-1BF3-4DD7-AA06-CE766D1507A0}"/>
              </a:ext>
            </a:extLst>
          </p:cNvPr>
          <p:cNvSpPr/>
          <p:nvPr/>
        </p:nvSpPr>
        <p:spPr>
          <a:xfrm>
            <a:off x="6768283" y="1013383"/>
            <a:ext cx="1415145" cy="1891943"/>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Beneficiary activates and uses QR Code/ UPI in transactions</a:t>
            </a:r>
          </a:p>
        </p:txBody>
      </p:sp>
      <p:sp>
        <p:nvSpPr>
          <p:cNvPr id="34" name="Rectangle 33">
            <a:extLst>
              <a:ext uri="{FF2B5EF4-FFF2-40B4-BE49-F238E27FC236}">
                <a16:creationId xmlns:a16="http://schemas.microsoft.com/office/drawing/2014/main" id="{CE64BC34-3B8B-4131-8EFE-27200AE224D1}"/>
              </a:ext>
            </a:extLst>
          </p:cNvPr>
          <p:cNvSpPr/>
          <p:nvPr/>
        </p:nvSpPr>
        <p:spPr>
          <a:xfrm>
            <a:off x="2490281" y="3314200"/>
            <a:ext cx="2548647" cy="593388"/>
          </a:xfrm>
          <a:prstGeom prst="rect">
            <a:avLst/>
          </a:prstGeom>
          <a:solidFill>
            <a:schemeClr val="accent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b="1" dirty="0">
                <a:solidFill>
                  <a:schemeClr val="bg1"/>
                </a:solidFill>
                <a:latin typeface="Book Antiqua" pitchFamily="18" charset="0"/>
              </a:rPr>
              <a:t>Beneficiary details forwarded to MSDE</a:t>
            </a:r>
          </a:p>
        </p:txBody>
      </p:sp>
      <p:sp>
        <p:nvSpPr>
          <p:cNvPr id="36" name="Rectangle 35">
            <a:extLst>
              <a:ext uri="{FF2B5EF4-FFF2-40B4-BE49-F238E27FC236}">
                <a16:creationId xmlns:a16="http://schemas.microsoft.com/office/drawing/2014/main" id="{8C18BFF2-B080-4C50-A16D-170A6778707C}"/>
              </a:ext>
            </a:extLst>
          </p:cNvPr>
          <p:cNvSpPr/>
          <p:nvPr/>
        </p:nvSpPr>
        <p:spPr>
          <a:xfrm>
            <a:off x="5608860" y="3239312"/>
            <a:ext cx="2426188" cy="690958"/>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Beneficiaries receive Toolkit Incentive/ Toolkit @Rs 15,000</a:t>
            </a:r>
          </a:p>
        </p:txBody>
      </p:sp>
      <p:sp>
        <p:nvSpPr>
          <p:cNvPr id="37" name="Rectangle 36">
            <a:extLst>
              <a:ext uri="{FF2B5EF4-FFF2-40B4-BE49-F238E27FC236}">
                <a16:creationId xmlns:a16="http://schemas.microsoft.com/office/drawing/2014/main" id="{2F99DA15-2A38-4F28-AC77-8B36C3E07414}"/>
              </a:ext>
            </a:extLst>
          </p:cNvPr>
          <p:cNvSpPr/>
          <p:nvPr/>
        </p:nvSpPr>
        <p:spPr>
          <a:xfrm>
            <a:off x="2490282" y="4169839"/>
            <a:ext cx="2558374" cy="808893"/>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5 day Basic Skill Training and Certification</a:t>
            </a:r>
          </a:p>
        </p:txBody>
      </p:sp>
      <p:sp>
        <p:nvSpPr>
          <p:cNvPr id="38" name="Rectangle 37">
            <a:extLst>
              <a:ext uri="{FF2B5EF4-FFF2-40B4-BE49-F238E27FC236}">
                <a16:creationId xmlns:a16="http://schemas.microsoft.com/office/drawing/2014/main" id="{616FE6FE-AB7C-4526-A508-35B80B27DA03}"/>
              </a:ext>
            </a:extLst>
          </p:cNvPr>
          <p:cNvSpPr/>
          <p:nvPr/>
        </p:nvSpPr>
        <p:spPr>
          <a:xfrm>
            <a:off x="5628316" y="4056435"/>
            <a:ext cx="2397004" cy="1186774"/>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Application details for 1</a:t>
            </a:r>
            <a:r>
              <a:rPr lang="en-IN" sz="1500" baseline="30000" dirty="0">
                <a:solidFill>
                  <a:schemeClr val="tx1"/>
                </a:solidFill>
                <a:latin typeface="Book Antiqua" pitchFamily="18" charset="0"/>
              </a:rPr>
              <a:t>st</a:t>
            </a:r>
            <a:r>
              <a:rPr lang="en-IN" sz="1500" dirty="0">
                <a:solidFill>
                  <a:schemeClr val="tx1"/>
                </a:solidFill>
                <a:latin typeface="Book Antiqua" pitchFamily="18" charset="0"/>
              </a:rPr>
              <a:t> Tranche of Loan </a:t>
            </a:r>
            <a:r>
              <a:rPr lang="en-IN" sz="1500" dirty="0" err="1">
                <a:solidFill>
                  <a:schemeClr val="tx1"/>
                </a:solidFill>
                <a:latin typeface="Book Antiqua" pitchFamily="18" charset="0"/>
              </a:rPr>
              <a:t>upto</a:t>
            </a:r>
            <a:r>
              <a:rPr lang="en-IN" sz="1500" dirty="0">
                <a:solidFill>
                  <a:schemeClr val="tx1"/>
                </a:solidFill>
                <a:latin typeface="Book Antiqua" pitchFamily="18" charset="0"/>
              </a:rPr>
              <a:t> Rs 1 Lakh forwarded to Bank</a:t>
            </a:r>
          </a:p>
        </p:txBody>
      </p:sp>
      <p:sp>
        <p:nvSpPr>
          <p:cNvPr id="39" name="Rectangle 38">
            <a:extLst>
              <a:ext uri="{FF2B5EF4-FFF2-40B4-BE49-F238E27FC236}">
                <a16:creationId xmlns:a16="http://schemas.microsoft.com/office/drawing/2014/main" id="{4864E187-BDD8-4E65-9ACD-E0AD44540F53}"/>
              </a:ext>
            </a:extLst>
          </p:cNvPr>
          <p:cNvSpPr/>
          <p:nvPr/>
        </p:nvSpPr>
        <p:spPr>
          <a:xfrm>
            <a:off x="2463814" y="5227602"/>
            <a:ext cx="2545931" cy="74516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bg1"/>
                </a:solidFill>
                <a:latin typeface="Book Antiqua" pitchFamily="18" charset="0"/>
              </a:rPr>
              <a:t>15 days or more Advanced Skill Training and Certification</a:t>
            </a:r>
          </a:p>
        </p:txBody>
      </p:sp>
      <p:sp>
        <p:nvSpPr>
          <p:cNvPr id="40" name="Rectangle 39">
            <a:extLst>
              <a:ext uri="{FF2B5EF4-FFF2-40B4-BE49-F238E27FC236}">
                <a16:creationId xmlns:a16="http://schemas.microsoft.com/office/drawing/2014/main" id="{AF2DAB2C-C104-422E-8504-46BDA10B4F2B}"/>
              </a:ext>
            </a:extLst>
          </p:cNvPr>
          <p:cNvSpPr/>
          <p:nvPr/>
        </p:nvSpPr>
        <p:spPr>
          <a:xfrm>
            <a:off x="10165403" y="4803992"/>
            <a:ext cx="1809345" cy="659108"/>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Beneficiary repays the 1</a:t>
            </a:r>
            <a:r>
              <a:rPr lang="en-IN" sz="1500" baseline="30000" dirty="0">
                <a:solidFill>
                  <a:schemeClr val="tx1"/>
                </a:solidFill>
                <a:latin typeface="Book Antiqua" pitchFamily="18" charset="0"/>
              </a:rPr>
              <a:t>st</a:t>
            </a:r>
            <a:r>
              <a:rPr lang="en-IN" sz="1500" dirty="0">
                <a:solidFill>
                  <a:schemeClr val="tx1"/>
                </a:solidFill>
                <a:latin typeface="Book Antiqua" pitchFamily="18" charset="0"/>
              </a:rPr>
              <a:t> Loan Tranche</a:t>
            </a:r>
          </a:p>
        </p:txBody>
      </p:sp>
      <p:sp>
        <p:nvSpPr>
          <p:cNvPr id="41" name="Rectangle 40">
            <a:extLst>
              <a:ext uri="{FF2B5EF4-FFF2-40B4-BE49-F238E27FC236}">
                <a16:creationId xmlns:a16="http://schemas.microsoft.com/office/drawing/2014/main" id="{C0C6FFF7-823B-46B5-8C2F-B37C408C3E00}"/>
              </a:ext>
            </a:extLst>
          </p:cNvPr>
          <p:cNvSpPr/>
          <p:nvPr/>
        </p:nvSpPr>
        <p:spPr>
          <a:xfrm>
            <a:off x="6643598" y="5928368"/>
            <a:ext cx="1887166" cy="74903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Beneficiary receives 2</a:t>
            </a:r>
            <a:r>
              <a:rPr lang="en-IN" sz="1500" baseline="30000" dirty="0">
                <a:solidFill>
                  <a:schemeClr val="tx1"/>
                </a:solidFill>
                <a:latin typeface="Book Antiqua" pitchFamily="18" charset="0"/>
              </a:rPr>
              <a:t>nd</a:t>
            </a:r>
            <a:r>
              <a:rPr lang="en-IN" sz="1500" dirty="0">
                <a:solidFill>
                  <a:schemeClr val="tx1"/>
                </a:solidFill>
                <a:latin typeface="Book Antiqua" pitchFamily="18" charset="0"/>
              </a:rPr>
              <a:t> Loan Tranche of Rs 2 Lakh</a:t>
            </a:r>
          </a:p>
        </p:txBody>
      </p:sp>
      <p:sp>
        <p:nvSpPr>
          <p:cNvPr id="42" name="Rectangle 41">
            <a:extLst>
              <a:ext uri="{FF2B5EF4-FFF2-40B4-BE49-F238E27FC236}">
                <a16:creationId xmlns:a16="http://schemas.microsoft.com/office/drawing/2014/main" id="{5FBCEF2C-463D-4C2F-BE8B-FF1D72CF52F2}"/>
              </a:ext>
            </a:extLst>
          </p:cNvPr>
          <p:cNvSpPr/>
          <p:nvPr/>
        </p:nvSpPr>
        <p:spPr>
          <a:xfrm>
            <a:off x="8191854" y="3907588"/>
            <a:ext cx="1708821" cy="1320013"/>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Credit Information Report &amp; Udyam Assist Certificate provided to bank</a:t>
            </a:r>
          </a:p>
        </p:txBody>
      </p:sp>
      <p:sp>
        <p:nvSpPr>
          <p:cNvPr id="43" name="Rectangle 42">
            <a:extLst>
              <a:ext uri="{FF2B5EF4-FFF2-40B4-BE49-F238E27FC236}">
                <a16:creationId xmlns:a16="http://schemas.microsoft.com/office/drawing/2014/main" id="{82021075-2864-47D3-8E1B-0577E3C1E4B7}"/>
              </a:ext>
            </a:extLst>
          </p:cNvPr>
          <p:cNvSpPr/>
          <p:nvPr/>
        </p:nvSpPr>
        <p:spPr>
          <a:xfrm>
            <a:off x="10136221" y="3651552"/>
            <a:ext cx="1877438" cy="924128"/>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On sanction Beneficiary receives 1</a:t>
            </a:r>
            <a:r>
              <a:rPr lang="en-IN" sz="1500" baseline="30000" dirty="0">
                <a:solidFill>
                  <a:schemeClr val="tx1"/>
                </a:solidFill>
                <a:latin typeface="Book Antiqua" pitchFamily="18" charset="0"/>
              </a:rPr>
              <a:t>st</a:t>
            </a:r>
            <a:r>
              <a:rPr lang="en-IN" sz="1500" dirty="0">
                <a:solidFill>
                  <a:schemeClr val="tx1"/>
                </a:solidFill>
                <a:latin typeface="Book Antiqua" pitchFamily="18" charset="0"/>
              </a:rPr>
              <a:t> loan tranche of Rs 1 lakh</a:t>
            </a:r>
          </a:p>
        </p:txBody>
      </p:sp>
      <p:grpSp>
        <p:nvGrpSpPr>
          <p:cNvPr id="8" name="Group 7">
            <a:extLst>
              <a:ext uri="{FF2B5EF4-FFF2-40B4-BE49-F238E27FC236}">
                <a16:creationId xmlns:a16="http://schemas.microsoft.com/office/drawing/2014/main" id="{EB4F946F-9439-49DB-B925-0C9E4E5AC10C}"/>
              </a:ext>
            </a:extLst>
          </p:cNvPr>
          <p:cNvGrpSpPr/>
          <p:nvPr/>
        </p:nvGrpSpPr>
        <p:grpSpPr>
          <a:xfrm>
            <a:off x="339910" y="1013383"/>
            <a:ext cx="1872345" cy="1799928"/>
            <a:chOff x="435429" y="1317171"/>
            <a:chExt cx="1817914" cy="914400"/>
          </a:xfrm>
        </p:grpSpPr>
        <p:sp>
          <p:nvSpPr>
            <p:cNvPr id="6" name="Rectangle 5">
              <a:extLst>
                <a:ext uri="{FF2B5EF4-FFF2-40B4-BE49-F238E27FC236}">
                  <a16:creationId xmlns:a16="http://schemas.microsoft.com/office/drawing/2014/main" id="{77ADCF6E-78D2-4D57-81F9-5D93D78F0CBD}"/>
                </a:ext>
              </a:extLst>
            </p:cNvPr>
            <p:cNvSpPr/>
            <p:nvPr/>
          </p:nvSpPr>
          <p:spPr>
            <a:xfrm>
              <a:off x="435429" y="1317171"/>
              <a:ext cx="1817914" cy="914400"/>
            </a:xfrm>
            <a:prstGeom prst="rect">
              <a:avLst/>
            </a:prstGeom>
            <a:solidFill>
              <a:schemeClr val="tx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500">
                <a:latin typeface="Book Antiqua" pitchFamily="18" charset="0"/>
              </a:endParaRPr>
            </a:p>
          </p:txBody>
        </p:sp>
        <p:sp>
          <p:nvSpPr>
            <p:cNvPr id="7" name="Rectangle 6">
              <a:extLst>
                <a:ext uri="{FF2B5EF4-FFF2-40B4-BE49-F238E27FC236}">
                  <a16:creationId xmlns:a16="http://schemas.microsoft.com/office/drawing/2014/main" id="{B40ADA60-D243-4FEC-AF57-5DEFD2DA7933}"/>
                </a:ext>
              </a:extLst>
            </p:cNvPr>
            <p:cNvSpPr/>
            <p:nvPr/>
          </p:nvSpPr>
          <p:spPr>
            <a:xfrm>
              <a:off x="514350" y="1368878"/>
              <a:ext cx="1649186" cy="810986"/>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1500" dirty="0">
                  <a:solidFill>
                    <a:schemeClr val="tx1"/>
                  </a:solidFill>
                  <a:latin typeface="Book Antiqua" pitchFamily="18" charset="0"/>
                </a:rPr>
                <a:t>Step 1: Beneficiary enrols</a:t>
              </a:r>
            </a:p>
            <a:p>
              <a:pPr defTabSz="1077913"/>
              <a:r>
                <a:rPr lang="en-IN" sz="1500" dirty="0">
                  <a:solidFill>
                    <a:schemeClr val="tx1"/>
                  </a:solidFill>
                  <a:latin typeface="Book Antiqua" pitchFamily="18" charset="0"/>
                </a:rPr>
                <a:t>Step 2: Three-stage verification at Panchayat/ ULB, District and State level</a:t>
              </a:r>
            </a:p>
          </p:txBody>
        </p:sp>
      </p:grpSp>
      <p:sp>
        <p:nvSpPr>
          <p:cNvPr id="63" name="Rectangle 62">
            <a:extLst>
              <a:ext uri="{FF2B5EF4-FFF2-40B4-BE49-F238E27FC236}">
                <a16:creationId xmlns:a16="http://schemas.microsoft.com/office/drawing/2014/main" id="{85143CD2-9F1C-473C-B305-40FBB6C1878E}"/>
              </a:ext>
            </a:extLst>
          </p:cNvPr>
          <p:cNvSpPr/>
          <p:nvPr/>
        </p:nvSpPr>
        <p:spPr>
          <a:xfrm>
            <a:off x="321013" y="3048251"/>
            <a:ext cx="1740699" cy="112694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b="1" dirty="0">
                <a:solidFill>
                  <a:schemeClr val="bg1"/>
                </a:solidFill>
                <a:latin typeface="Book Antiqua" pitchFamily="18" charset="0"/>
              </a:rPr>
              <a:t>Beneficiary receives PM </a:t>
            </a:r>
            <a:r>
              <a:rPr lang="en-IN" sz="1500" b="1" dirty="0" err="1">
                <a:solidFill>
                  <a:schemeClr val="bg1"/>
                </a:solidFill>
                <a:latin typeface="Book Antiqua" pitchFamily="18" charset="0"/>
              </a:rPr>
              <a:t>Vishwakarma</a:t>
            </a:r>
            <a:r>
              <a:rPr lang="en-IN" sz="1500" b="1" dirty="0">
                <a:solidFill>
                  <a:schemeClr val="bg1"/>
                </a:solidFill>
                <a:latin typeface="Book Antiqua" pitchFamily="18" charset="0"/>
              </a:rPr>
              <a:t> Certificate and ID Card</a:t>
            </a:r>
          </a:p>
        </p:txBody>
      </p:sp>
      <p:cxnSp>
        <p:nvCxnSpPr>
          <p:cNvPr id="66" name="Straight Arrow Connector 65">
            <a:extLst>
              <a:ext uri="{FF2B5EF4-FFF2-40B4-BE49-F238E27FC236}">
                <a16:creationId xmlns:a16="http://schemas.microsoft.com/office/drawing/2014/main" id="{3845283B-6A60-4D52-B685-0534CE384B66}"/>
              </a:ext>
            </a:extLst>
          </p:cNvPr>
          <p:cNvCxnSpPr/>
          <p:nvPr/>
        </p:nvCxnSpPr>
        <p:spPr>
          <a:xfrm flipH="1">
            <a:off x="1121924" y="4175105"/>
            <a:ext cx="1" cy="2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a:off x="2213147" y="1789889"/>
            <a:ext cx="548640" cy="97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F0537EBC-711B-4704-BD0C-B7839FC6555C}"/>
              </a:ext>
            </a:extLst>
          </p:cNvPr>
          <p:cNvCxnSpPr/>
          <p:nvPr/>
        </p:nvCxnSpPr>
        <p:spPr>
          <a:xfrm>
            <a:off x="4240857" y="1789889"/>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a:extLst>
              <a:ext uri="{FF2B5EF4-FFF2-40B4-BE49-F238E27FC236}">
                <a16:creationId xmlns:a16="http://schemas.microsoft.com/office/drawing/2014/main" id="{F0537EBC-711B-4704-BD0C-B7839FC6555C}"/>
              </a:ext>
            </a:extLst>
          </p:cNvPr>
          <p:cNvCxnSpPr/>
          <p:nvPr/>
        </p:nvCxnSpPr>
        <p:spPr>
          <a:xfrm>
            <a:off x="6229704" y="1789889"/>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5" name="Straight Arrow Connector 84">
            <a:extLst>
              <a:ext uri="{FF2B5EF4-FFF2-40B4-BE49-F238E27FC236}">
                <a16:creationId xmlns:a16="http://schemas.microsoft.com/office/drawing/2014/main" id="{3845283B-6A60-4D52-B685-0534CE384B66}"/>
              </a:ext>
            </a:extLst>
          </p:cNvPr>
          <p:cNvCxnSpPr/>
          <p:nvPr/>
        </p:nvCxnSpPr>
        <p:spPr>
          <a:xfrm flipH="1">
            <a:off x="3724843" y="3933657"/>
            <a:ext cx="1" cy="2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F0537EBC-711B-4704-BD0C-B7839FC6555C}"/>
              </a:ext>
            </a:extLst>
          </p:cNvPr>
          <p:cNvCxnSpPr/>
          <p:nvPr/>
        </p:nvCxnSpPr>
        <p:spPr>
          <a:xfrm>
            <a:off x="4992553" y="4711368"/>
            <a:ext cx="640080" cy="5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F0537EBC-711B-4704-BD0C-B7839FC6555C}"/>
              </a:ext>
            </a:extLst>
          </p:cNvPr>
          <p:cNvCxnSpPr/>
          <p:nvPr/>
        </p:nvCxnSpPr>
        <p:spPr>
          <a:xfrm>
            <a:off x="8216412" y="1789889"/>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F0537EBC-711B-4704-BD0C-B7839FC6555C}"/>
              </a:ext>
            </a:extLst>
          </p:cNvPr>
          <p:cNvCxnSpPr/>
          <p:nvPr/>
        </p:nvCxnSpPr>
        <p:spPr>
          <a:xfrm>
            <a:off x="10192963" y="1789889"/>
            <a:ext cx="54864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F0537EBC-711B-4704-BD0C-B7839FC6555C}"/>
              </a:ext>
            </a:extLst>
          </p:cNvPr>
          <p:cNvCxnSpPr/>
          <p:nvPr/>
        </p:nvCxnSpPr>
        <p:spPr>
          <a:xfrm>
            <a:off x="8013042" y="4575820"/>
            <a:ext cx="1768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0" name="Straight Arrow Connector 139">
            <a:extLst>
              <a:ext uri="{FF2B5EF4-FFF2-40B4-BE49-F238E27FC236}">
                <a16:creationId xmlns:a16="http://schemas.microsoft.com/office/drawing/2014/main" id="{F0537EBC-711B-4704-BD0C-B7839FC6555C}"/>
              </a:ext>
            </a:extLst>
          </p:cNvPr>
          <p:cNvCxnSpPr/>
          <p:nvPr/>
        </p:nvCxnSpPr>
        <p:spPr>
          <a:xfrm flipV="1">
            <a:off x="9941668" y="4259776"/>
            <a:ext cx="213251" cy="59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3845283B-6A60-4D52-B685-0534CE384B66}"/>
              </a:ext>
            </a:extLst>
          </p:cNvPr>
          <p:cNvCxnSpPr/>
          <p:nvPr/>
        </p:nvCxnSpPr>
        <p:spPr>
          <a:xfrm flipH="1">
            <a:off x="11007367" y="4581191"/>
            <a:ext cx="1" cy="20872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3845283B-6A60-4D52-B685-0534CE384B66}"/>
              </a:ext>
            </a:extLst>
          </p:cNvPr>
          <p:cNvCxnSpPr/>
          <p:nvPr/>
        </p:nvCxnSpPr>
        <p:spPr>
          <a:xfrm flipH="1">
            <a:off x="11453778" y="5452335"/>
            <a:ext cx="1"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5143CD2-9F1C-473C-B305-40FBB6C1878E}"/>
              </a:ext>
            </a:extLst>
          </p:cNvPr>
          <p:cNvSpPr/>
          <p:nvPr/>
        </p:nvSpPr>
        <p:spPr>
          <a:xfrm>
            <a:off x="326762" y="5731060"/>
            <a:ext cx="1740699" cy="91128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b="1" dirty="0">
                <a:solidFill>
                  <a:schemeClr val="bg1"/>
                </a:solidFill>
                <a:latin typeface="Book Antiqua" pitchFamily="18" charset="0"/>
              </a:rPr>
              <a:t>Beneficiary receives Marketing Support</a:t>
            </a:r>
          </a:p>
        </p:txBody>
      </p:sp>
      <p:grpSp>
        <p:nvGrpSpPr>
          <p:cNvPr id="73" name="Group 72"/>
          <p:cNvGrpSpPr/>
          <p:nvPr/>
        </p:nvGrpSpPr>
        <p:grpSpPr>
          <a:xfrm>
            <a:off x="4977445" y="3576165"/>
            <a:ext cx="640041" cy="914400"/>
            <a:chOff x="4977445" y="3576165"/>
            <a:chExt cx="640041" cy="914400"/>
          </a:xfrm>
        </p:grpSpPr>
        <p:cxnSp>
          <p:nvCxnSpPr>
            <p:cNvPr id="54" name="Elbow Connector 53"/>
            <p:cNvCxnSpPr/>
            <p:nvPr/>
          </p:nvCxnSpPr>
          <p:spPr>
            <a:xfrm rot="5400000" flipH="1" flipV="1">
              <a:off x="5023126" y="3896205"/>
              <a:ext cx="914400" cy="27432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977445" y="4485736"/>
              <a:ext cx="365760" cy="1588"/>
            </a:xfrm>
            <a:prstGeom prst="line">
              <a:avLst/>
            </a:prstGeom>
          </p:spPr>
          <p:style>
            <a:lnRef idx="1">
              <a:schemeClr val="accent1"/>
            </a:lnRef>
            <a:fillRef idx="0">
              <a:schemeClr val="accent1"/>
            </a:fillRef>
            <a:effectRef idx="0">
              <a:schemeClr val="accent1"/>
            </a:effectRef>
            <a:fontRef idx="minor">
              <a:schemeClr val="tx1"/>
            </a:fontRef>
          </p:style>
        </p:cxnSp>
      </p:grpSp>
      <p:sp>
        <p:nvSpPr>
          <p:cNvPr id="77" name="Rectangle 76">
            <a:extLst>
              <a:ext uri="{FF2B5EF4-FFF2-40B4-BE49-F238E27FC236}">
                <a16:creationId xmlns:a16="http://schemas.microsoft.com/office/drawing/2014/main" id="{C0C6FFF7-823B-46B5-8C2F-B37C408C3E00}"/>
              </a:ext>
            </a:extLst>
          </p:cNvPr>
          <p:cNvSpPr/>
          <p:nvPr/>
        </p:nvSpPr>
        <p:spPr>
          <a:xfrm>
            <a:off x="10048184" y="5908241"/>
            <a:ext cx="1887166" cy="749030"/>
          </a:xfrm>
          <a:prstGeom prst="rect">
            <a:avLst/>
          </a:prstGeom>
          <a:solidFill>
            <a:schemeClr val="accent5">
              <a:lumMod val="20000"/>
              <a:lumOff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500" dirty="0">
                <a:solidFill>
                  <a:schemeClr val="tx1"/>
                </a:solidFill>
                <a:latin typeface="Book Antiqua" pitchFamily="18" charset="0"/>
              </a:rPr>
              <a:t>Actively uses Digital Transaction</a:t>
            </a:r>
          </a:p>
        </p:txBody>
      </p:sp>
      <p:cxnSp>
        <p:nvCxnSpPr>
          <p:cNvPr id="79" name="Elbow Connector 78"/>
          <p:cNvCxnSpPr/>
          <p:nvPr/>
        </p:nvCxnSpPr>
        <p:spPr>
          <a:xfrm flipV="1">
            <a:off x="4949362" y="5633047"/>
            <a:ext cx="2651760" cy="1640"/>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9" name="Elbow Connector 88"/>
          <p:cNvCxnSpPr>
            <a:stCxn id="40" idx="2"/>
          </p:cNvCxnSpPr>
          <p:nvPr/>
        </p:nvCxnSpPr>
        <p:spPr>
          <a:xfrm rot="5400000">
            <a:off x="9250000" y="3812972"/>
            <a:ext cx="169949" cy="3470204"/>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1" name="Straight Arrow Connector 90">
            <a:extLst>
              <a:ext uri="{FF2B5EF4-FFF2-40B4-BE49-F238E27FC236}">
                <a16:creationId xmlns:a16="http://schemas.microsoft.com/office/drawing/2014/main" id="{3845283B-6A60-4D52-B685-0534CE384B66}"/>
              </a:ext>
            </a:extLst>
          </p:cNvPr>
          <p:cNvCxnSpPr/>
          <p:nvPr/>
        </p:nvCxnSpPr>
        <p:spPr>
          <a:xfrm flipH="1">
            <a:off x="7597056" y="5639363"/>
            <a:ext cx="1" cy="2743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rot="10800000">
            <a:off x="8560844" y="6302884"/>
            <a:ext cx="1463040" cy="1165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7189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7892843-00B1-1B6F-5C2C-AA1E119870A1}"/>
              </a:ext>
            </a:extLst>
          </p:cNvPr>
          <p:cNvSpPr>
            <a:spLocks noGrp="1"/>
          </p:cNvSpPr>
          <p:nvPr>
            <p:ph type="sldNum" sz="quarter" idx="12"/>
          </p:nvPr>
        </p:nvSpPr>
        <p:spPr/>
        <p:txBody>
          <a:bodyPr/>
          <a:lstStyle/>
          <a:p>
            <a:fld id="{0FB56643-AC18-4730-AE57-80ECA7A39FF2}" type="slidenum">
              <a:rPr lang="en-IN" smtClean="0"/>
              <a:pPr/>
              <a:t>9</a:t>
            </a:fld>
            <a:endParaRPr lang="en-IN"/>
          </a:p>
        </p:txBody>
      </p:sp>
      <p:pic>
        <p:nvPicPr>
          <p:cNvPr id="6" name="Picture 5">
            <a:extLst>
              <a:ext uri="{FF2B5EF4-FFF2-40B4-BE49-F238E27FC236}">
                <a16:creationId xmlns:a16="http://schemas.microsoft.com/office/drawing/2014/main" id="{859CA643-1EF4-3E68-BC0F-A7C2F45CD6D9}"/>
              </a:ext>
            </a:extLst>
          </p:cNvPr>
          <p:cNvPicPr>
            <a:picLocks noChangeAspect="1"/>
          </p:cNvPicPr>
          <p:nvPr/>
        </p:nvPicPr>
        <p:blipFill>
          <a:blip r:embed="rId2"/>
          <a:stretch>
            <a:fillRect/>
          </a:stretch>
        </p:blipFill>
        <p:spPr>
          <a:xfrm>
            <a:off x="0" y="1673"/>
            <a:ext cx="12192000" cy="6854653"/>
          </a:xfrm>
          <a:prstGeom prst="rect">
            <a:avLst/>
          </a:prstGeom>
        </p:spPr>
      </p:pic>
    </p:spTree>
    <p:extLst>
      <p:ext uri="{BB962C8B-B14F-4D97-AF65-F5344CB8AC3E}">
        <p14:creationId xmlns:p14="http://schemas.microsoft.com/office/powerpoint/2010/main" val="10379366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activity xmlns="585740f1-6174-492b-ad93-cee412d05791"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B6204E6C884343ADEEF0729276AA33" ma:contentTypeVersion="17" ma:contentTypeDescription="Create a new document." ma:contentTypeScope="" ma:versionID="f17f2229278a9492b8b136525b4788b4">
  <xsd:schema xmlns:xsd="http://www.w3.org/2001/XMLSchema" xmlns:xs="http://www.w3.org/2001/XMLSchema" xmlns:p="http://schemas.microsoft.com/office/2006/metadata/properties" xmlns:ns1="http://schemas.microsoft.com/sharepoint/v3" xmlns:ns3="aac31482-94cf-4b8a-9bde-50ce1bb8aa10" xmlns:ns4="585740f1-6174-492b-ad93-cee412d05791" targetNamespace="http://schemas.microsoft.com/office/2006/metadata/properties" ma:root="true" ma:fieldsID="d233dff313bdce378b3973f2ebe01743" ns1:_="" ns3:_="" ns4:_="">
    <xsd:import namespace="http://schemas.microsoft.com/sharepoint/v3"/>
    <xsd:import namespace="aac31482-94cf-4b8a-9bde-50ce1bb8aa10"/>
    <xsd:import namespace="585740f1-6174-492b-ad93-cee412d0579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GenerationTime" minOccurs="0"/>
                <xsd:element ref="ns4:MediaServiceEventHashCode" minOccurs="0"/>
                <xsd:element ref="ns4:MediaServiceAutoKeyPoints" minOccurs="0"/>
                <xsd:element ref="ns4:MediaServiceKeyPoints" minOccurs="0"/>
                <xsd:element ref="ns4:MediaServiceOCR" minOccurs="0"/>
                <xsd:element ref="ns4:MediaServiceDateTaken" minOccurs="0"/>
                <xsd:element ref="ns4:MediaLengthInSeconds" minOccurs="0"/>
                <xsd:element ref="ns4:_activity" minOccurs="0"/>
                <xsd:element ref="ns1:_ip_UnifiedCompliancePolicyProperties" minOccurs="0"/>
                <xsd:element ref="ns1:_ip_UnifiedCompliancePolicyUIAction"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ac31482-94cf-4b8a-9bde-50ce1bb8aa1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85740f1-6174-492b-ad93-cee412d05791"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4C012A-CC8D-4D05-8DF9-CDBEEA1635B7}">
  <ds:schemaRefs>
    <ds:schemaRef ds:uri="585740f1-6174-492b-ad93-cee412d05791"/>
    <ds:schemaRef ds:uri="http://schemas.openxmlformats.org/package/2006/metadata/core-properties"/>
    <ds:schemaRef ds:uri="http://www.w3.org/XML/1998/namespace"/>
    <ds:schemaRef ds:uri="http://schemas.microsoft.com/office/infopath/2007/PartnerControls"/>
    <ds:schemaRef ds:uri="http://schemas.microsoft.com/office/2006/documentManagement/types"/>
    <ds:schemaRef ds:uri="aac31482-94cf-4b8a-9bde-50ce1bb8aa10"/>
    <ds:schemaRef ds:uri="http://schemas.microsoft.com/sharepoint/v3"/>
    <ds:schemaRef ds:uri="http://purl.org/dc/dcmitype/"/>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2D3A2D21-DAA3-4939-A69B-69ABA18028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aac31482-94cf-4b8a-9bde-50ce1bb8aa10"/>
    <ds:schemaRef ds:uri="585740f1-6174-492b-ad93-cee412d057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39BBB96-C126-4D98-B46B-3F873620F7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1685</TotalTime>
  <Words>1356</Words>
  <Application>Microsoft Office PowerPoint</Application>
  <PresentationFormat>Widescreen</PresentationFormat>
  <Paragraphs>104</Paragraphs>
  <Slides>13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Book Antiqua</vt:lpstr>
      <vt:lpstr>Calibri</vt:lpstr>
      <vt:lpstr>Calibri Light</vt:lpstr>
      <vt:lpstr>Candara</vt:lpstr>
      <vt:lpstr>EYInterstate Light</vt:lpstr>
      <vt:lpstr>Times New Roman</vt:lpstr>
      <vt:lpstr>Office Theme</vt:lpstr>
      <vt:lpstr>PowerPoint Presentation</vt:lpstr>
      <vt:lpstr>ProcessProcess of Registration of applicants for PM Vishwakarma – PM Vishwakarma Portal</vt:lpstr>
      <vt:lpstr>ProcessProcess of Registration of applicants for PM Vishwakarma – PM Vishwakarma Portal</vt:lpstr>
      <vt:lpstr>ProcessProcess of Registration of applicants for PM Vishwakarma – PM Vishwakarma Portal</vt:lpstr>
      <vt:lpstr>ProcessProcess of Registration of applicants for PM Vishwakarma – PM Vishwakarma Portal</vt:lpstr>
      <vt:lpstr>ProcessProcess of Registration of applicants for PM Vishwakarma – PM Vishwakarma Portal</vt:lpstr>
      <vt:lpstr>Processing of Registered Applications by Gram Panchayat/ULB and DM and DFO on PM Vishwakarma portal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Rahul Jha</dc:creator>
  <cp:lastModifiedBy>Javed Ahmad Siddiqui</cp:lastModifiedBy>
  <cp:revision>134</cp:revision>
  <dcterms:created xsi:type="dcterms:W3CDTF">2023-05-18T06:46:35Z</dcterms:created>
  <dcterms:modified xsi:type="dcterms:W3CDTF">2023-10-11T04:58:27Z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0x0101009BB6204E6C884343ADEEF0729276AA33</vt:lpwstr>
  </property>
</Properties>
</file>