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4177" r:id="rId3"/>
    <p:sldId id="265" r:id="rId4"/>
    <p:sldId id="4207" r:id="rId5"/>
    <p:sldId id="4208" r:id="rId6"/>
    <p:sldId id="4209" r:id="rId7"/>
    <p:sldId id="4206"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06179C-AF6C-367F-8523-C4C58C7C9D1D}" name="Divik  Sahni" initials="DS" userId="S::diviks@sidbi.in::09f4afac-f118-438a-9d67-a807f0a1653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E40"/>
    <a:srgbClr val="20ABE2"/>
    <a:srgbClr val="7030A0"/>
    <a:srgbClr val="5E3394"/>
    <a:srgbClr val="3366FF"/>
    <a:srgbClr val="1FABE2"/>
    <a:srgbClr val="D3E14E"/>
    <a:srgbClr val="5B3092"/>
    <a:srgbClr val="5F3695"/>
    <a:srgbClr val="1BA9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63" autoAdjust="0"/>
    <p:restoredTop sz="94660"/>
  </p:normalViewPr>
  <p:slideViewPr>
    <p:cSldViewPr snapToGrid="0">
      <p:cViewPr varScale="1">
        <p:scale>
          <a:sx n="90" d="100"/>
          <a:sy n="90" d="100"/>
        </p:scale>
        <p:origin x="16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CD05D3-04E3-4D06-8DC4-84756A85A81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C9AEC152-85C2-41DB-A9C6-F08DDA9D6B53}">
      <dgm:prSet phldrT="[Text]"/>
      <dgm:spPr/>
      <dgm:t>
        <a:bodyPr/>
        <a:lstStyle/>
        <a:p>
          <a:pPr algn="just"/>
          <a:r>
            <a:rPr lang="en-US" dirty="0"/>
            <a:t>PIDPI stands for Public Interest Disclosure &amp; Protection of Informers Resolution, 2004. It is a mechanism by way of which a complainant can blow a whistle by lodging a complaint and also seek protection against his/her victimization for doing so. If any complaint is made under PIDPI, identity of the complainant is kept confidential </a:t>
          </a:r>
        </a:p>
      </dgm:t>
    </dgm:pt>
    <dgm:pt modelId="{EEDFF178-A530-4A0F-B432-3F1C45E5496C}" type="parTrans" cxnId="{0E0D7F45-ABEA-4659-A8AD-245C37683FAE}">
      <dgm:prSet/>
      <dgm:spPr/>
      <dgm:t>
        <a:bodyPr/>
        <a:lstStyle/>
        <a:p>
          <a:endParaRPr lang="en-US"/>
        </a:p>
      </dgm:t>
    </dgm:pt>
    <dgm:pt modelId="{5445BEC0-D24F-4F4D-A8B8-A511D0AFDC93}" type="sibTrans" cxnId="{0E0D7F45-ABEA-4659-A8AD-245C37683FAE}">
      <dgm:prSet/>
      <dgm:spPr/>
      <dgm:t>
        <a:bodyPr/>
        <a:lstStyle/>
        <a:p>
          <a:endParaRPr lang="en-US"/>
        </a:p>
      </dgm:t>
    </dgm:pt>
    <dgm:pt modelId="{1D6B5313-04AC-4DBE-9C5F-B57CBFD534D7}">
      <dgm:prSet phldrT="[Text]"/>
      <dgm:spPr/>
      <dgm:t>
        <a:bodyPr/>
        <a:lstStyle/>
        <a:p>
          <a:pPr algn="just"/>
          <a:r>
            <a:rPr lang="en-US" dirty="0"/>
            <a:t>Any person, an NGO or Public Servant can file complaint under PIDPI</a:t>
          </a:r>
        </a:p>
      </dgm:t>
    </dgm:pt>
    <dgm:pt modelId="{080DAECC-9140-4A8A-9568-C5C1ED18BC1E}" type="parTrans" cxnId="{A2C209B8-835F-4B12-B051-7B03E8DC611C}">
      <dgm:prSet/>
      <dgm:spPr/>
      <dgm:t>
        <a:bodyPr/>
        <a:lstStyle/>
        <a:p>
          <a:endParaRPr lang="en-US"/>
        </a:p>
      </dgm:t>
    </dgm:pt>
    <dgm:pt modelId="{63903DF7-ADDD-4DAA-A39B-760FC2521DCD}" type="sibTrans" cxnId="{A2C209B8-835F-4B12-B051-7B03E8DC611C}">
      <dgm:prSet/>
      <dgm:spPr/>
      <dgm:t>
        <a:bodyPr/>
        <a:lstStyle/>
        <a:p>
          <a:endParaRPr lang="en-US"/>
        </a:p>
      </dgm:t>
    </dgm:pt>
    <dgm:pt modelId="{445A6E89-D49E-4846-B2CE-7D16E24EEB82}">
      <dgm:prSet phldrT="[Text]"/>
      <dgm:spPr/>
      <dgm:t>
        <a:bodyPr/>
        <a:lstStyle/>
        <a:p>
          <a:pPr algn="just"/>
          <a:r>
            <a:rPr lang="en-US" dirty="0"/>
            <a:t>Complaint pertaining to employees of the Central Government or any Corporation established by or under any Central Act, Government Companies, Societies or local authorities owned or controlled by the Central Government fall under the jurisdiction of CVC.  </a:t>
          </a:r>
          <a:r>
            <a:rPr lang="en-US" dirty="0">
              <a:solidFill>
                <a:srgbClr val="D0DE40"/>
              </a:solidFill>
            </a:rPr>
            <a:t>Personnel employed by the State Govt. and activities of the State Govt. or its </a:t>
          </a:r>
          <a:r>
            <a:rPr lang="en-US" dirty="0" err="1">
              <a:solidFill>
                <a:srgbClr val="D0DE40"/>
              </a:solidFill>
            </a:rPr>
            <a:t>coporation</a:t>
          </a:r>
          <a:r>
            <a:rPr lang="en-US" dirty="0">
              <a:solidFill>
                <a:srgbClr val="D0DE40"/>
              </a:solidFill>
            </a:rPr>
            <a:t> etc. will not come under the purview of the CVC. </a:t>
          </a:r>
        </a:p>
      </dgm:t>
    </dgm:pt>
    <dgm:pt modelId="{189EB29C-B098-4B9F-B7C6-FEDF3E36EBF8}" type="parTrans" cxnId="{AA53CA39-ACF5-4736-9332-50A09EACE737}">
      <dgm:prSet/>
      <dgm:spPr/>
      <dgm:t>
        <a:bodyPr/>
        <a:lstStyle/>
        <a:p>
          <a:endParaRPr lang="en-US"/>
        </a:p>
      </dgm:t>
    </dgm:pt>
    <dgm:pt modelId="{86B47139-9BAF-4CA7-94A6-639A3D2A2D0F}" type="sibTrans" cxnId="{AA53CA39-ACF5-4736-9332-50A09EACE737}">
      <dgm:prSet/>
      <dgm:spPr/>
      <dgm:t>
        <a:bodyPr/>
        <a:lstStyle/>
        <a:p>
          <a:endParaRPr lang="en-US"/>
        </a:p>
      </dgm:t>
    </dgm:pt>
    <dgm:pt modelId="{AE69F20B-0832-4389-877B-F4A358A4764A}" type="pres">
      <dgm:prSet presAssocID="{BACD05D3-04E3-4D06-8DC4-84756A85A81D}" presName="Name0" presStyleCnt="0">
        <dgm:presLayoutVars>
          <dgm:chMax val="7"/>
          <dgm:chPref val="7"/>
          <dgm:dir/>
        </dgm:presLayoutVars>
      </dgm:prSet>
      <dgm:spPr/>
    </dgm:pt>
    <dgm:pt modelId="{6FA2B612-1608-4A9A-9E07-C022E2C0E610}" type="pres">
      <dgm:prSet presAssocID="{BACD05D3-04E3-4D06-8DC4-84756A85A81D}" presName="Name1" presStyleCnt="0"/>
      <dgm:spPr/>
    </dgm:pt>
    <dgm:pt modelId="{DE3F97B7-5044-4E2E-B6BC-BBDA02D65802}" type="pres">
      <dgm:prSet presAssocID="{BACD05D3-04E3-4D06-8DC4-84756A85A81D}" presName="cycle" presStyleCnt="0"/>
      <dgm:spPr/>
    </dgm:pt>
    <dgm:pt modelId="{FC03F0FF-35D4-44AC-AF2F-1EF7094400C4}" type="pres">
      <dgm:prSet presAssocID="{BACD05D3-04E3-4D06-8DC4-84756A85A81D}" presName="srcNode" presStyleLbl="node1" presStyleIdx="0" presStyleCnt="3"/>
      <dgm:spPr/>
    </dgm:pt>
    <dgm:pt modelId="{8454721C-3288-4587-8D58-F05819C34889}" type="pres">
      <dgm:prSet presAssocID="{BACD05D3-04E3-4D06-8DC4-84756A85A81D}" presName="conn" presStyleLbl="parChTrans1D2" presStyleIdx="0" presStyleCnt="1"/>
      <dgm:spPr/>
    </dgm:pt>
    <dgm:pt modelId="{BD42C629-C13F-4A49-8647-AE5B11DB3D34}" type="pres">
      <dgm:prSet presAssocID="{BACD05D3-04E3-4D06-8DC4-84756A85A81D}" presName="extraNode" presStyleLbl="node1" presStyleIdx="0" presStyleCnt="3"/>
      <dgm:spPr/>
    </dgm:pt>
    <dgm:pt modelId="{6E93F842-F90A-4EA5-8BFC-81180842C86C}" type="pres">
      <dgm:prSet presAssocID="{BACD05D3-04E3-4D06-8DC4-84756A85A81D}" presName="dstNode" presStyleLbl="node1" presStyleIdx="0" presStyleCnt="3"/>
      <dgm:spPr/>
    </dgm:pt>
    <dgm:pt modelId="{23879372-EB95-446C-930E-03C1DEF0305F}" type="pres">
      <dgm:prSet presAssocID="{C9AEC152-85C2-41DB-A9C6-F08DDA9D6B53}" presName="text_1" presStyleLbl="node1" presStyleIdx="0" presStyleCnt="3" custScaleY="185950">
        <dgm:presLayoutVars>
          <dgm:bulletEnabled val="1"/>
        </dgm:presLayoutVars>
      </dgm:prSet>
      <dgm:spPr/>
    </dgm:pt>
    <dgm:pt modelId="{3DA1048A-45D7-4B49-99A0-BF511739E925}" type="pres">
      <dgm:prSet presAssocID="{C9AEC152-85C2-41DB-A9C6-F08DDA9D6B53}" presName="accent_1" presStyleCnt="0"/>
      <dgm:spPr/>
    </dgm:pt>
    <dgm:pt modelId="{48A6A195-BA93-4240-8383-68307348ACA6}" type="pres">
      <dgm:prSet presAssocID="{C9AEC152-85C2-41DB-A9C6-F08DDA9D6B53}" presName="accentRepeatNode" presStyleLbl="solidFgAcc1" presStyleIdx="0" presStyleCnt="3"/>
      <dgm:spPr/>
    </dgm:pt>
    <dgm:pt modelId="{FF97DB49-A504-4E2E-B1A7-6D1A2BB2E5FF}" type="pres">
      <dgm:prSet presAssocID="{1D6B5313-04AC-4DBE-9C5F-B57CBFD534D7}" presName="text_2" presStyleLbl="node1" presStyleIdx="1" presStyleCnt="3">
        <dgm:presLayoutVars>
          <dgm:bulletEnabled val="1"/>
        </dgm:presLayoutVars>
      </dgm:prSet>
      <dgm:spPr/>
    </dgm:pt>
    <dgm:pt modelId="{50AD239E-1D76-4001-862E-EA6CE4AEA048}" type="pres">
      <dgm:prSet presAssocID="{1D6B5313-04AC-4DBE-9C5F-B57CBFD534D7}" presName="accent_2" presStyleCnt="0"/>
      <dgm:spPr/>
    </dgm:pt>
    <dgm:pt modelId="{FE523461-2FB3-4CF8-9BFE-881BD175F1DB}" type="pres">
      <dgm:prSet presAssocID="{1D6B5313-04AC-4DBE-9C5F-B57CBFD534D7}" presName="accentRepeatNode" presStyleLbl="solidFgAcc1" presStyleIdx="1" presStyleCnt="3"/>
      <dgm:spPr/>
    </dgm:pt>
    <dgm:pt modelId="{012E11A6-A7FC-47CE-8609-45E938809791}" type="pres">
      <dgm:prSet presAssocID="{445A6E89-D49E-4846-B2CE-7D16E24EEB82}" presName="text_3" presStyleLbl="node1" presStyleIdx="2" presStyleCnt="3" custScaleY="190311">
        <dgm:presLayoutVars>
          <dgm:bulletEnabled val="1"/>
        </dgm:presLayoutVars>
      </dgm:prSet>
      <dgm:spPr/>
    </dgm:pt>
    <dgm:pt modelId="{D5F670AF-D9BB-4511-BC6E-561099014653}" type="pres">
      <dgm:prSet presAssocID="{445A6E89-D49E-4846-B2CE-7D16E24EEB82}" presName="accent_3" presStyleCnt="0"/>
      <dgm:spPr/>
    </dgm:pt>
    <dgm:pt modelId="{EE22C162-FD93-41E8-8608-691D81E2F46C}" type="pres">
      <dgm:prSet presAssocID="{445A6E89-D49E-4846-B2CE-7D16E24EEB82}" presName="accentRepeatNode" presStyleLbl="solidFgAcc1" presStyleIdx="2" presStyleCnt="3"/>
      <dgm:spPr/>
    </dgm:pt>
  </dgm:ptLst>
  <dgm:cxnLst>
    <dgm:cxn modelId="{5B138529-6B17-44A4-9F61-A6D277E56C99}" type="presOf" srcId="{5445BEC0-D24F-4F4D-A8B8-A511D0AFDC93}" destId="{8454721C-3288-4587-8D58-F05819C34889}" srcOrd="0" destOrd="0" presId="urn:microsoft.com/office/officeart/2008/layout/VerticalCurvedList"/>
    <dgm:cxn modelId="{AA53CA39-ACF5-4736-9332-50A09EACE737}" srcId="{BACD05D3-04E3-4D06-8DC4-84756A85A81D}" destId="{445A6E89-D49E-4846-B2CE-7D16E24EEB82}" srcOrd="2" destOrd="0" parTransId="{189EB29C-B098-4B9F-B7C6-FEDF3E36EBF8}" sibTransId="{86B47139-9BAF-4CA7-94A6-639A3D2A2D0F}"/>
    <dgm:cxn modelId="{0D54E85D-01F4-4D50-8A53-0B786269B5BF}" type="presOf" srcId="{BACD05D3-04E3-4D06-8DC4-84756A85A81D}" destId="{AE69F20B-0832-4389-877B-F4A358A4764A}" srcOrd="0" destOrd="0" presId="urn:microsoft.com/office/officeart/2008/layout/VerticalCurvedList"/>
    <dgm:cxn modelId="{0E0D7F45-ABEA-4659-A8AD-245C37683FAE}" srcId="{BACD05D3-04E3-4D06-8DC4-84756A85A81D}" destId="{C9AEC152-85C2-41DB-A9C6-F08DDA9D6B53}" srcOrd="0" destOrd="0" parTransId="{EEDFF178-A530-4A0F-B432-3F1C45E5496C}" sibTransId="{5445BEC0-D24F-4F4D-A8B8-A511D0AFDC93}"/>
    <dgm:cxn modelId="{0A0519A3-AF38-4B19-BAF5-70C94646BE1A}" type="presOf" srcId="{445A6E89-D49E-4846-B2CE-7D16E24EEB82}" destId="{012E11A6-A7FC-47CE-8609-45E938809791}" srcOrd="0" destOrd="0" presId="urn:microsoft.com/office/officeart/2008/layout/VerticalCurvedList"/>
    <dgm:cxn modelId="{B86C00AB-9BDE-4ADF-B7E6-041560A3027D}" type="presOf" srcId="{C9AEC152-85C2-41DB-A9C6-F08DDA9D6B53}" destId="{23879372-EB95-446C-930E-03C1DEF0305F}" srcOrd="0" destOrd="0" presId="urn:microsoft.com/office/officeart/2008/layout/VerticalCurvedList"/>
    <dgm:cxn modelId="{A2C209B8-835F-4B12-B051-7B03E8DC611C}" srcId="{BACD05D3-04E3-4D06-8DC4-84756A85A81D}" destId="{1D6B5313-04AC-4DBE-9C5F-B57CBFD534D7}" srcOrd="1" destOrd="0" parTransId="{080DAECC-9140-4A8A-9568-C5C1ED18BC1E}" sibTransId="{63903DF7-ADDD-4DAA-A39B-760FC2521DCD}"/>
    <dgm:cxn modelId="{7E5D55BA-4B5D-4E60-8409-88D6195294B9}" type="presOf" srcId="{1D6B5313-04AC-4DBE-9C5F-B57CBFD534D7}" destId="{FF97DB49-A504-4E2E-B1A7-6D1A2BB2E5FF}" srcOrd="0" destOrd="0" presId="urn:microsoft.com/office/officeart/2008/layout/VerticalCurvedList"/>
    <dgm:cxn modelId="{EF178A84-C06C-4726-8A7B-CBF737BFAB0E}" type="presParOf" srcId="{AE69F20B-0832-4389-877B-F4A358A4764A}" destId="{6FA2B612-1608-4A9A-9E07-C022E2C0E610}" srcOrd="0" destOrd="0" presId="urn:microsoft.com/office/officeart/2008/layout/VerticalCurvedList"/>
    <dgm:cxn modelId="{225E6DE8-EC20-46F7-B0B6-2A749CCD78F3}" type="presParOf" srcId="{6FA2B612-1608-4A9A-9E07-C022E2C0E610}" destId="{DE3F97B7-5044-4E2E-B6BC-BBDA02D65802}" srcOrd="0" destOrd="0" presId="urn:microsoft.com/office/officeart/2008/layout/VerticalCurvedList"/>
    <dgm:cxn modelId="{B5976C13-3E7A-4BAB-957F-F59435706175}" type="presParOf" srcId="{DE3F97B7-5044-4E2E-B6BC-BBDA02D65802}" destId="{FC03F0FF-35D4-44AC-AF2F-1EF7094400C4}" srcOrd="0" destOrd="0" presId="urn:microsoft.com/office/officeart/2008/layout/VerticalCurvedList"/>
    <dgm:cxn modelId="{169F5A15-3A91-4AA7-AFBF-E188E721A13B}" type="presParOf" srcId="{DE3F97B7-5044-4E2E-B6BC-BBDA02D65802}" destId="{8454721C-3288-4587-8D58-F05819C34889}" srcOrd="1" destOrd="0" presId="urn:microsoft.com/office/officeart/2008/layout/VerticalCurvedList"/>
    <dgm:cxn modelId="{5CC7385C-15D1-4B93-8083-EB6FD8D17DE6}" type="presParOf" srcId="{DE3F97B7-5044-4E2E-B6BC-BBDA02D65802}" destId="{BD42C629-C13F-4A49-8647-AE5B11DB3D34}" srcOrd="2" destOrd="0" presId="urn:microsoft.com/office/officeart/2008/layout/VerticalCurvedList"/>
    <dgm:cxn modelId="{1E0E6757-B628-4F7F-989D-FCE0DE899505}" type="presParOf" srcId="{DE3F97B7-5044-4E2E-B6BC-BBDA02D65802}" destId="{6E93F842-F90A-4EA5-8BFC-81180842C86C}" srcOrd="3" destOrd="0" presId="urn:microsoft.com/office/officeart/2008/layout/VerticalCurvedList"/>
    <dgm:cxn modelId="{87512355-66E7-4F6F-BB8D-FEF4EB4209A7}" type="presParOf" srcId="{6FA2B612-1608-4A9A-9E07-C022E2C0E610}" destId="{23879372-EB95-446C-930E-03C1DEF0305F}" srcOrd="1" destOrd="0" presId="urn:microsoft.com/office/officeart/2008/layout/VerticalCurvedList"/>
    <dgm:cxn modelId="{24BE9F2D-66CE-48E1-911D-A0E24DCC916A}" type="presParOf" srcId="{6FA2B612-1608-4A9A-9E07-C022E2C0E610}" destId="{3DA1048A-45D7-4B49-99A0-BF511739E925}" srcOrd="2" destOrd="0" presId="urn:microsoft.com/office/officeart/2008/layout/VerticalCurvedList"/>
    <dgm:cxn modelId="{F0FD4A8A-5C22-485F-A2B1-56D09E438648}" type="presParOf" srcId="{3DA1048A-45D7-4B49-99A0-BF511739E925}" destId="{48A6A195-BA93-4240-8383-68307348ACA6}" srcOrd="0" destOrd="0" presId="urn:microsoft.com/office/officeart/2008/layout/VerticalCurvedList"/>
    <dgm:cxn modelId="{E9EFDC32-1679-4BC5-904F-C1753842363B}" type="presParOf" srcId="{6FA2B612-1608-4A9A-9E07-C022E2C0E610}" destId="{FF97DB49-A504-4E2E-B1A7-6D1A2BB2E5FF}" srcOrd="3" destOrd="0" presId="urn:microsoft.com/office/officeart/2008/layout/VerticalCurvedList"/>
    <dgm:cxn modelId="{C2747CD8-831D-47F5-9131-20B52EDC2A4F}" type="presParOf" srcId="{6FA2B612-1608-4A9A-9E07-C022E2C0E610}" destId="{50AD239E-1D76-4001-862E-EA6CE4AEA048}" srcOrd="4" destOrd="0" presId="urn:microsoft.com/office/officeart/2008/layout/VerticalCurvedList"/>
    <dgm:cxn modelId="{B9E8D7A5-4884-4AA5-AC25-D3A9A2B9D9E9}" type="presParOf" srcId="{50AD239E-1D76-4001-862E-EA6CE4AEA048}" destId="{FE523461-2FB3-4CF8-9BFE-881BD175F1DB}" srcOrd="0" destOrd="0" presId="urn:microsoft.com/office/officeart/2008/layout/VerticalCurvedList"/>
    <dgm:cxn modelId="{6320A772-50C4-4CA8-91DC-6317AA16CD71}" type="presParOf" srcId="{6FA2B612-1608-4A9A-9E07-C022E2C0E610}" destId="{012E11A6-A7FC-47CE-8609-45E938809791}" srcOrd="5" destOrd="0" presId="urn:microsoft.com/office/officeart/2008/layout/VerticalCurvedList"/>
    <dgm:cxn modelId="{EE89B202-4BA9-4CB2-B930-E193AAF4C907}" type="presParOf" srcId="{6FA2B612-1608-4A9A-9E07-C022E2C0E610}" destId="{D5F670AF-D9BB-4511-BC6E-561099014653}" srcOrd="6" destOrd="0" presId="urn:microsoft.com/office/officeart/2008/layout/VerticalCurvedList"/>
    <dgm:cxn modelId="{2C84E19C-C8EB-4BF9-80D6-ED8ADA5B7C31}" type="presParOf" srcId="{D5F670AF-D9BB-4511-BC6E-561099014653}" destId="{EE22C162-FD93-41E8-8608-691D81E2F46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4721C-3288-4587-8D58-F05819C34889}">
      <dsp:nvSpPr>
        <dsp:cNvPr id="0" name=""/>
        <dsp:cNvSpPr/>
      </dsp:nvSpPr>
      <dsp:spPr>
        <a:xfrm>
          <a:off x="-5871143" y="-910047"/>
          <a:ext cx="6991182" cy="6991182"/>
        </a:xfrm>
        <a:prstGeom prst="blockArc">
          <a:avLst>
            <a:gd name="adj1" fmla="val 18900000"/>
            <a:gd name="adj2" fmla="val 2700000"/>
            <a:gd name="adj3" fmla="val 30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879372-EB95-446C-930E-03C1DEF0305F}">
      <dsp:nvSpPr>
        <dsp:cNvPr id="0" name=""/>
        <dsp:cNvSpPr/>
      </dsp:nvSpPr>
      <dsp:spPr>
        <a:xfrm>
          <a:off x="720890" y="61647"/>
          <a:ext cx="9723035" cy="1931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4506" tIns="55880" rIns="55880" bIns="55880" numCol="1" spcCol="1270" anchor="ctr" anchorCtr="0">
          <a:noAutofit/>
        </a:bodyPr>
        <a:lstStyle/>
        <a:p>
          <a:pPr marL="0" lvl="0" indent="0" algn="just" defTabSz="977900">
            <a:lnSpc>
              <a:spcPct val="90000"/>
            </a:lnSpc>
            <a:spcBef>
              <a:spcPct val="0"/>
            </a:spcBef>
            <a:spcAft>
              <a:spcPct val="35000"/>
            </a:spcAft>
            <a:buNone/>
          </a:pPr>
          <a:r>
            <a:rPr lang="en-US" sz="2200" kern="1200" dirty="0"/>
            <a:t>PIDPI stands for Public Interest Disclosure &amp; Protection of Informers Resolution, 2004. It is a mechanism by way of which a complainant can blow a whistle by lodging a complaint and also seek protection against his/her victimization for doing so. If any complaint is made under PIDPI, identity of the complainant is kept confidential </a:t>
          </a:r>
        </a:p>
      </dsp:txBody>
      <dsp:txXfrm>
        <a:off x="720890" y="61647"/>
        <a:ext cx="9723035" cy="1931550"/>
      </dsp:txXfrm>
    </dsp:sp>
    <dsp:sp modelId="{48A6A195-BA93-4240-8383-68307348ACA6}">
      <dsp:nvSpPr>
        <dsp:cNvPr id="0" name=""/>
        <dsp:cNvSpPr/>
      </dsp:nvSpPr>
      <dsp:spPr>
        <a:xfrm>
          <a:off x="71673" y="378205"/>
          <a:ext cx="1298434" cy="12984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97DB49-A504-4E2E-B1A7-6D1A2BB2E5FF}">
      <dsp:nvSpPr>
        <dsp:cNvPr id="0" name=""/>
        <dsp:cNvSpPr/>
      </dsp:nvSpPr>
      <dsp:spPr>
        <a:xfrm>
          <a:off x="1098475" y="2066169"/>
          <a:ext cx="9345451" cy="10387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4506" tIns="55880" rIns="55880" bIns="55880" numCol="1" spcCol="1270" anchor="ctr" anchorCtr="0">
          <a:noAutofit/>
        </a:bodyPr>
        <a:lstStyle/>
        <a:p>
          <a:pPr marL="0" lvl="0" indent="0" algn="just" defTabSz="977900">
            <a:lnSpc>
              <a:spcPct val="90000"/>
            </a:lnSpc>
            <a:spcBef>
              <a:spcPct val="0"/>
            </a:spcBef>
            <a:spcAft>
              <a:spcPct val="35000"/>
            </a:spcAft>
            <a:buNone/>
          </a:pPr>
          <a:r>
            <a:rPr lang="en-US" sz="2200" kern="1200" dirty="0"/>
            <a:t>Any person, an NGO or Public Servant can file complaint under PIDPI</a:t>
          </a:r>
        </a:p>
      </dsp:txBody>
      <dsp:txXfrm>
        <a:off x="1098475" y="2066169"/>
        <a:ext cx="9345451" cy="1038747"/>
      </dsp:txXfrm>
    </dsp:sp>
    <dsp:sp modelId="{FE523461-2FB3-4CF8-9BFE-881BD175F1DB}">
      <dsp:nvSpPr>
        <dsp:cNvPr id="0" name=""/>
        <dsp:cNvSpPr/>
      </dsp:nvSpPr>
      <dsp:spPr>
        <a:xfrm>
          <a:off x="449258" y="1936326"/>
          <a:ext cx="1298434" cy="12984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2E11A6-A7FC-47CE-8609-45E938809791}">
      <dsp:nvSpPr>
        <dsp:cNvPr id="0" name=""/>
        <dsp:cNvSpPr/>
      </dsp:nvSpPr>
      <dsp:spPr>
        <a:xfrm>
          <a:off x="720890" y="3155239"/>
          <a:ext cx="9723035" cy="19768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4506" tIns="53340" rIns="53340" bIns="53340" numCol="1" spcCol="1270" anchor="ctr" anchorCtr="0">
          <a:noAutofit/>
        </a:bodyPr>
        <a:lstStyle/>
        <a:p>
          <a:pPr marL="0" lvl="0" indent="0" algn="just" defTabSz="933450">
            <a:lnSpc>
              <a:spcPct val="90000"/>
            </a:lnSpc>
            <a:spcBef>
              <a:spcPct val="0"/>
            </a:spcBef>
            <a:spcAft>
              <a:spcPct val="35000"/>
            </a:spcAft>
            <a:buNone/>
          </a:pPr>
          <a:r>
            <a:rPr lang="en-US" sz="2100" kern="1200" dirty="0"/>
            <a:t>Complaint pertaining to employees of the Central Government or any Corporation established by or under any Central Act, Government Companies, Societies or local authorities owned or controlled by the Central Government fall under the jurisdiction of CVC.  </a:t>
          </a:r>
          <a:r>
            <a:rPr lang="en-US" sz="2100" kern="1200" dirty="0">
              <a:solidFill>
                <a:srgbClr val="D0DE40"/>
              </a:solidFill>
            </a:rPr>
            <a:t>Personnel employed by the State Govt. and activities of the State Govt. or its </a:t>
          </a:r>
          <a:r>
            <a:rPr lang="en-US" sz="2100" kern="1200" dirty="0" err="1">
              <a:solidFill>
                <a:srgbClr val="D0DE40"/>
              </a:solidFill>
            </a:rPr>
            <a:t>coporation</a:t>
          </a:r>
          <a:r>
            <a:rPr lang="en-US" sz="2100" kern="1200" dirty="0">
              <a:solidFill>
                <a:srgbClr val="D0DE40"/>
              </a:solidFill>
            </a:rPr>
            <a:t> etc. will not come under the purview of the CVC. </a:t>
          </a:r>
        </a:p>
      </dsp:txBody>
      <dsp:txXfrm>
        <a:off x="720890" y="3155239"/>
        <a:ext cx="9723035" cy="1976850"/>
      </dsp:txXfrm>
    </dsp:sp>
    <dsp:sp modelId="{EE22C162-FD93-41E8-8608-691D81E2F46C}">
      <dsp:nvSpPr>
        <dsp:cNvPr id="0" name=""/>
        <dsp:cNvSpPr/>
      </dsp:nvSpPr>
      <dsp:spPr>
        <a:xfrm>
          <a:off x="71673" y="3494447"/>
          <a:ext cx="1298434" cy="12984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A4FDFA-C2AA-4B94-ADCC-20F6860D45D0}"/>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6525035A-8FD8-4DDC-B613-6EE94E29E7DB}"/>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9421280-8286-46DD-BD35-6CB57B849EF5}" type="datetimeFigureOut">
              <a:rPr lang="en-US" smtClean="0"/>
              <a:pPr/>
              <a:t>8/24/2023</a:t>
            </a:fld>
            <a:endParaRPr lang="en-US"/>
          </a:p>
        </p:txBody>
      </p:sp>
      <p:sp>
        <p:nvSpPr>
          <p:cNvPr id="4" name="Footer Placeholder 3">
            <a:extLst>
              <a:ext uri="{FF2B5EF4-FFF2-40B4-BE49-F238E27FC236}">
                <a16:creationId xmlns:a16="http://schemas.microsoft.com/office/drawing/2014/main" id="{2F958B77-106F-484E-9332-DA02FB14481C}"/>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7AE6E35-F7D8-4048-9DDA-93ECA481AF0D}"/>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1C4A975-295B-43D0-A207-35025D12079F}" type="slidenum">
              <a:rPr lang="en-US" smtClean="0"/>
              <a:pPr/>
              <a:t>‹#›</a:t>
            </a:fld>
            <a:endParaRPr lang="en-US"/>
          </a:p>
        </p:txBody>
      </p:sp>
    </p:spTree>
    <p:extLst>
      <p:ext uri="{BB962C8B-B14F-4D97-AF65-F5344CB8AC3E}">
        <p14:creationId xmlns:p14="http://schemas.microsoft.com/office/powerpoint/2010/main" val="395727295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C526438-8289-4CE9-977B-9587008066DF}" type="datetimeFigureOut">
              <a:rPr lang="en-US" smtClean="0"/>
              <a:pPr/>
              <a:t>8/24/2023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E8F00A-CF9F-44C7-B407-2F89089740FD}" type="slidenum">
              <a:rPr lang="en-US" smtClean="0"/>
              <a:pPr/>
              <a:t>‹#›</a:t>
            </a:fld>
            <a:endParaRPr lang="en-US"/>
          </a:p>
        </p:txBody>
      </p:sp>
    </p:spTree>
    <p:extLst>
      <p:ext uri="{BB962C8B-B14F-4D97-AF65-F5344CB8AC3E}">
        <p14:creationId xmlns:p14="http://schemas.microsoft.com/office/powerpoint/2010/main" val="83688196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1706D-7A26-4233-BA7B-633CFAEF8F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BBABA0-EE99-4D42-A626-D626A1F2ED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E5D528-684B-457C-8C24-B6E5CD9B5D6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C969EA7-754E-44F3-ABB3-36377DE24B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96174E-20A7-4775-B76D-3EAD7F97BD03}"/>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2423964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E925E-D4D0-4C23-99AF-4F347907A7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588451-AEC7-48B8-AEC3-2CFA1A3AE6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B9D9F4-6C75-4AA2-A269-9DB4CB8A7F2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9530FDC-C0C8-49CE-98F0-AD32CAB4C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DE02E-E882-4DC3-8EA4-4995E2EB2E43}"/>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950381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6CD9A1-6DF8-4552-8F92-A824CD7EBE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EEDD74-66B2-4543-B582-CB0414FA74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D0F85-B579-4D58-BDD9-C735232946E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264B489-CDB4-4A6F-A4F2-B63C24B876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4D5415-02F6-4664-B7E4-FECFB9C09391}"/>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2572016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6404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F32E-A7B5-4B5A-B4FA-F2B0450199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E717D9-244C-4E90-977B-8697D2A22B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595464-34E7-4F89-B41F-E42465B91E8A}"/>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EE840FC5-1B29-46F9-96B9-0C9551AB8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D6ED98-1E46-49B0-A943-E124B159FBC7}"/>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3207513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C2C36-D00A-45CD-B339-B3F1CD159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D5AD3C-4BDD-4D87-8187-537E972B52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9E1E88-5B3E-4858-AF9C-B2281AFA23F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2DE0B6A-B52B-407E-ADB7-5040A371BB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EF194D-3462-4ADF-938E-D9FED9B2AF5D}"/>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3536916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06CC5-0D64-4509-B8FC-C1489CF554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2F2682-A071-4701-915A-94D7118064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0C241D-D11E-4B1A-844E-1C2505277D6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9B17232-4963-42C7-B4AF-8153223934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3D24B6-3191-4813-AE15-1F006DC33B11}"/>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1754980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6A8C8-EF08-493F-86D4-245DFA30D6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78C27D-71FC-4D72-ACBB-12AEE3B8DF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C85311-C996-439A-B51B-2F2B9361B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636729-8829-42E4-8A20-BEF6BCED7860}"/>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5DE0B69F-B456-4A97-8FB9-D5C779A9AB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795C95-BEE0-4E63-8222-90D4DEA7DEF0}"/>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1853132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257D3-0302-4E89-812A-DD0523980B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26118E-1A71-4275-90F8-CD0F910A8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BB3C27-776B-4CD2-9392-96515577F1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271BB-9EFE-4CBE-8411-72B05456EC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0023BF-0A2D-4D5D-AB9E-8061E7609E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63E770-9616-4C0D-A8D6-2A3DD7F36A5C}"/>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76042CEB-8590-45BA-B3EE-CFA50D81FB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F2D464-4E42-421A-9ABC-775D5794CBA8}"/>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2521510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F8281-6CA8-4BFC-B726-FEF2F037DE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C10DB4-48AE-4E35-A5A9-FB838844CD98}"/>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C7CB3587-9506-4493-A88A-270BF7C8B9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4412A0-CD76-4150-A5FC-1DC70C9AA2C6}"/>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5677179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DB52A-AB61-4F50-B4CE-D72F006C379E}"/>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8A4510F6-0859-4423-A54A-5C7844C01A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F275C2-A8D3-47D6-B4A3-E1A672347C80}"/>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5223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9BFB6-251E-41A2-8610-A56875FD9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C3DAE3-7E3A-41CA-8259-50A1151B02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18FF2B-50F0-4F7A-9150-7241BE10999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A61B372D-13C5-416D-A5CA-8C9ABB998B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521BA0-273A-49C3-863E-F1B6DD8E4060}"/>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42791649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F5969-9749-4509-B3FF-B4579F1979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AE8204-CA4B-49B5-92C8-0C534A5E42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6EDFC3-3002-4B4B-880B-CD7CB9452A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2621A2-2E14-436D-8B22-64DBC991FA53}"/>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06DDF70-B9D8-4407-B6CC-8F4CF221E8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3B37C3-E358-4915-BC81-7E4CFF950B2B}"/>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462731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C934F-4A82-478E-A5B7-EC61B1B3EC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2FBEF4-12AA-43BC-890B-EEC9A55C49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07D949-FE26-4EFF-8266-A9D3D37F5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EA95D6-281C-424C-913D-190D98F45272}"/>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4269D9A8-B945-48D8-8AF6-B4D51F7FE6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F0C135-CE08-47C8-884F-89DA243F81C4}"/>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26501806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F3D9E-D68A-467B-9FA0-4A464D1CD5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D2A6D2-417D-427D-949F-ED313AAEF1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39EA1F-7B2B-4CAD-B78A-87BFDAD00EA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02D3487-BE37-4C29-B581-DC1179AD8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EEF29-3AD2-4F1B-AC8A-D1C5C65011DB}"/>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3624939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33CE5D-14E5-40DB-8642-85ED25A8DA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C7E34B-19A1-4C0A-B634-7699E1D74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F288A-426D-4B65-BE39-FF663699BD7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50C63F7-980F-4568-8D0C-6A570F767F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B5935D-9971-42F0-974A-2B27F4F89CE7}"/>
              </a:ext>
            </a:extLst>
          </p:cNvPr>
          <p:cNvSpPr>
            <a:spLocks noGrp="1"/>
          </p:cNvSpPr>
          <p:nvPr>
            <p:ph type="sldNum" sz="quarter" idx="12"/>
          </p:nvPr>
        </p:nvSpPr>
        <p:spPr/>
        <p:txBody>
          <a:bodyPr/>
          <a:lstStyle/>
          <a:p>
            <a:fld id="{28473E33-0E0E-4ACF-84B9-8570A7415ADD}" type="slidenum">
              <a:rPr lang="en-US" smtClean="0"/>
              <a:pPr/>
              <a:t>‹#›</a:t>
            </a:fld>
            <a:endParaRPr lang="en-US"/>
          </a:p>
        </p:txBody>
      </p:sp>
    </p:spTree>
    <p:extLst>
      <p:ext uri="{BB962C8B-B14F-4D97-AF65-F5344CB8AC3E}">
        <p14:creationId xmlns:p14="http://schemas.microsoft.com/office/powerpoint/2010/main" val="2223431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4A6D9-681C-48A2-8DDB-A1944C4B52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8BC91B-9ACF-437F-B9AC-25DDFC5DEB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C4D4C6-5169-4D5E-8776-BF69D0F5F471}"/>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DF1E457-2437-4F9B-89A1-E737792994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D66E8E-31B7-405D-B8CA-9F49F3E6CDBA}"/>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1727722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E566-C374-4CB3-9581-1A7067E958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3261EF-7934-49E6-BDAD-2D7497A4E1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3AD8BF-B823-48CC-A56D-D09A679FE3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9D5DBA-9155-4FB6-B77D-DE883B4FE629}"/>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F28649F9-2BCA-4766-BB5D-3A4F533068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6FEC84-6D39-458D-A9E6-F9D0D323CFE8}"/>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68269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26DC-5E28-47B4-A4D3-77B422E03F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3E9065-9DCE-414B-B3B9-152BF77E9D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473F6B-C494-468E-9CB3-7AB476963E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538AD7-C891-44B2-82CA-563A38796C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6F5C36-5DBD-4B49-B7A7-5C960BEC36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FAFCE4-80BD-4187-987F-BCCF9CFE180F}"/>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61BC20A0-46CC-44B6-9FD3-31BF9749EC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61D0F7-FF5B-4B34-9C0A-D585D95D5C45}"/>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474275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BF303-5CEA-4E02-8B86-AE8200A248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562384-B459-4128-B56F-AD6E81FB389C}"/>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72A8ADD-FCC4-472E-BCCF-4CB386DFE1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B73BE6-A9F2-4F1A-89DF-6D5787AEF4C5}"/>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331119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1921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FB2B-824A-47A1-B5D6-3689C9B74A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2FEE4D-5861-4613-B316-8C0F3D0B9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581B50-36A3-4153-BD7B-03F130BF1B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85D818-BA33-4CD5-B773-033CCA007A7E}"/>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44A64442-7FAC-40B4-9C11-3A577247BF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B59690-7891-4306-B7A9-853FF2461C7F}"/>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19136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B93C1-FAB0-4FC4-81F7-F59F0B5520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84A84-693B-4EEC-8A69-BE6D26BCC7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E10F50-A2C4-4AE1-AE2D-8FED9F018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A1AA8B-BBD1-492B-B0D3-C8820422521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6983CBC-43EA-489D-A2FE-AE0D687431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D42D4C-B2FF-484E-8687-64660165F1B4}"/>
              </a:ext>
            </a:extLst>
          </p:cNvPr>
          <p:cNvSpPr>
            <a:spLocks noGrp="1"/>
          </p:cNvSpPr>
          <p:nvPr>
            <p:ph type="sldNum" sz="quarter" idx="12"/>
          </p:nvPr>
        </p:nvSpPr>
        <p:spPr/>
        <p:txBody>
          <a:bodyPr/>
          <a:lstStyle/>
          <a:p>
            <a:fld id="{FA2E9845-4D37-471C-A6B8-3FC7BF861B2E}" type="slidenum">
              <a:rPr lang="en-US" smtClean="0"/>
              <a:pPr/>
              <a:t>‹#›</a:t>
            </a:fld>
            <a:endParaRPr lang="en-US"/>
          </a:p>
        </p:txBody>
      </p:sp>
    </p:spTree>
    <p:extLst>
      <p:ext uri="{BB962C8B-B14F-4D97-AF65-F5344CB8AC3E}">
        <p14:creationId xmlns:p14="http://schemas.microsoft.com/office/powerpoint/2010/main" val="4218563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extLst>
              <a:ext uri="{BEBA8EAE-BF5A-486C-A8C5-ECC9F3942E4B}">
                <a14:imgProps xmlns:a14="http://schemas.microsoft.com/office/drawing/2010/main">
                  <a14:imgLayer r:embed="rId15">
                    <a14:imgEffect>
                      <a14:saturation sat="108000"/>
                    </a14:imgEffect>
                    <a14:imgEffect>
                      <a14:brightnessContrast bright="8000"/>
                    </a14:imgEffect>
                  </a14:imgLayer>
                </a14:imgProps>
              </a:ext>
            </a:extLst>
          </a:blip>
          <a:srcRect/>
          <a:stretch>
            <a:fillRect l="8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36940C-F855-47C8-90FF-F944A2F272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46C70B-6879-4F4C-9CC3-1219B3156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3EA9AD-FDE2-405E-9E0D-40E48B6EFB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889EA18C-AE17-4AB7-94CA-D4858FD514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566DDE-04FC-4AB4-A117-AE277E81D7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E9845-4D37-471C-A6B8-3FC7BF861B2E}" type="slidenum">
              <a:rPr lang="en-US" smtClean="0"/>
              <a:pPr/>
              <a:t>‹#›</a:t>
            </a:fld>
            <a:endParaRPr lang="en-US"/>
          </a:p>
        </p:txBody>
      </p:sp>
    </p:spTree>
    <p:extLst>
      <p:ext uri="{BB962C8B-B14F-4D97-AF65-F5344CB8AC3E}">
        <p14:creationId xmlns:p14="http://schemas.microsoft.com/office/powerpoint/2010/main" val="1975012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extLst>
              <a:ext uri="{BEBA8EAE-BF5A-486C-A8C5-ECC9F3942E4B}">
                <a14:imgProps xmlns:a14="http://schemas.microsoft.com/office/drawing/2010/main">
                  <a14:imgLayer r:embed="rId14">
                    <a14:imgEffect>
                      <a14:saturation sat="108000"/>
                    </a14:imgEffect>
                    <a14:imgEffect>
                      <a14:brightnessContrast bright="8000"/>
                    </a14:imgEffect>
                  </a14:imgLayer>
                </a14:imgProps>
              </a:ext>
            </a:extLst>
          </a:blip>
          <a:srcRect/>
          <a:stretch>
            <a:fillRect l="8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BF7D31-6D0C-49E6-8840-CCF3BC616A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46A67F-E8F8-484F-9EF7-97EE479C3F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28ADD-29CF-43EA-9A0C-3289738FEB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DEEFFCEE-DEA6-41A7-A3B1-DE1971588A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7DE31B-EEEA-433A-A4BB-0C68CF0167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473E33-0E0E-4ACF-84B9-8570A7415ADD}" type="slidenum">
              <a:rPr lang="en-US" smtClean="0"/>
              <a:pPr/>
              <a:t>‹#›</a:t>
            </a:fld>
            <a:endParaRPr lang="en-US"/>
          </a:p>
        </p:txBody>
      </p:sp>
    </p:spTree>
    <p:extLst>
      <p:ext uri="{BB962C8B-B14F-4D97-AF65-F5344CB8AC3E}">
        <p14:creationId xmlns:p14="http://schemas.microsoft.com/office/powerpoint/2010/main" val="934296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hyperlink" Target="https://twitter.com/sidbiofficial?ref_src=twsrc%5etfw" TargetMode="External"/><Relationship Id="rId13" Type="http://schemas.openxmlformats.org/officeDocument/2006/relationships/image" Target="../media/image11.svg"/><Relationship Id="rId1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7.svg"/><Relationship Id="rId12" Type="http://schemas.openxmlformats.org/officeDocument/2006/relationships/image" Target="../media/image10.png"/><Relationship Id="rId17" Type="http://schemas.openxmlformats.org/officeDocument/2006/relationships/hyperlink" Target="http://www.sidbi.in/" TargetMode="External"/><Relationship Id="rId2" Type="http://schemas.openxmlformats.org/officeDocument/2006/relationships/hyperlink" Target="https://www.instagram.com/sidbiofficial/" TargetMode="External"/><Relationship Id="rId16" Type="http://schemas.openxmlformats.org/officeDocument/2006/relationships/image" Target="../media/image13.sv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hyperlink" Target="https://www.linkedin.com/company/sidbi-small-industries-development-bank-of-india-" TargetMode="External"/><Relationship Id="rId5" Type="http://schemas.openxmlformats.org/officeDocument/2006/relationships/hyperlink" Target="https://www.facebook.com/SIDBIOfficial/" TargetMode="External"/><Relationship Id="rId15" Type="http://schemas.openxmlformats.org/officeDocument/2006/relationships/image" Target="../media/image12.png"/><Relationship Id="rId10" Type="http://schemas.openxmlformats.org/officeDocument/2006/relationships/image" Target="../media/image9.svg"/><Relationship Id="rId4" Type="http://schemas.openxmlformats.org/officeDocument/2006/relationships/image" Target="../media/image5.svg"/><Relationship Id="rId9" Type="http://schemas.openxmlformats.org/officeDocument/2006/relationships/image" Target="../media/image8.png"/><Relationship Id="rId14" Type="http://schemas.openxmlformats.org/officeDocument/2006/relationships/hyperlink" Target="https://www.youtube.com/channel/UCFp0C2eaU3QQSGbrMK-AU8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7F4B2AC8-7FF0-43DF-BFDD-9345628BC761}"/>
              </a:ext>
            </a:extLst>
          </p:cNvPr>
          <p:cNvSpPr/>
          <p:nvPr/>
        </p:nvSpPr>
        <p:spPr>
          <a:xfrm>
            <a:off x="6068291" y="0"/>
            <a:ext cx="6151418" cy="6862618"/>
          </a:xfrm>
          <a:custGeom>
            <a:avLst/>
            <a:gdLst>
              <a:gd name="connsiteX0" fmla="*/ 6114473 w 6151418"/>
              <a:gd name="connsiteY0" fmla="*/ 0 h 5929746"/>
              <a:gd name="connsiteX1" fmla="*/ 0 w 6151418"/>
              <a:gd name="connsiteY1" fmla="*/ 2493818 h 5929746"/>
              <a:gd name="connsiteX2" fmla="*/ 4461164 w 6151418"/>
              <a:gd name="connsiteY2" fmla="*/ 5929746 h 5929746"/>
              <a:gd name="connsiteX3" fmla="*/ 6151418 w 6151418"/>
              <a:gd name="connsiteY3" fmla="*/ 5892800 h 5929746"/>
              <a:gd name="connsiteX4" fmla="*/ 6114473 w 6151418"/>
              <a:gd name="connsiteY4" fmla="*/ 0 h 5929746"/>
              <a:gd name="connsiteX0" fmla="*/ 6142182 w 6151418"/>
              <a:gd name="connsiteY0" fmla="*/ 0 h 6899564"/>
              <a:gd name="connsiteX1" fmla="*/ 0 w 6151418"/>
              <a:gd name="connsiteY1" fmla="*/ 3463636 h 6899564"/>
              <a:gd name="connsiteX2" fmla="*/ 4461164 w 6151418"/>
              <a:gd name="connsiteY2" fmla="*/ 6899564 h 6899564"/>
              <a:gd name="connsiteX3" fmla="*/ 6151418 w 6151418"/>
              <a:gd name="connsiteY3" fmla="*/ 6862618 h 6899564"/>
              <a:gd name="connsiteX4" fmla="*/ 6142182 w 6151418"/>
              <a:gd name="connsiteY4" fmla="*/ 0 h 6899564"/>
              <a:gd name="connsiteX0" fmla="*/ 6142182 w 6151418"/>
              <a:gd name="connsiteY0" fmla="*/ 0 h 6899564"/>
              <a:gd name="connsiteX1" fmla="*/ 0 w 6151418"/>
              <a:gd name="connsiteY1" fmla="*/ 3463636 h 6899564"/>
              <a:gd name="connsiteX2" fmla="*/ 4461164 w 6151418"/>
              <a:gd name="connsiteY2" fmla="*/ 6899564 h 6899564"/>
              <a:gd name="connsiteX3" fmla="*/ 6151418 w 6151418"/>
              <a:gd name="connsiteY3" fmla="*/ 6862618 h 6899564"/>
              <a:gd name="connsiteX4" fmla="*/ 6142182 w 6151418"/>
              <a:gd name="connsiteY4" fmla="*/ 0 h 6899564"/>
              <a:gd name="connsiteX0" fmla="*/ 6142182 w 6151418"/>
              <a:gd name="connsiteY0" fmla="*/ 0 h 6899564"/>
              <a:gd name="connsiteX1" fmla="*/ 4498109 w 6151418"/>
              <a:gd name="connsiteY1" fmla="*/ 923636 h 6899564"/>
              <a:gd name="connsiteX2" fmla="*/ 0 w 6151418"/>
              <a:gd name="connsiteY2" fmla="*/ 3463636 h 6899564"/>
              <a:gd name="connsiteX3" fmla="*/ 4461164 w 6151418"/>
              <a:gd name="connsiteY3" fmla="*/ 6899564 h 6899564"/>
              <a:gd name="connsiteX4" fmla="*/ 6151418 w 6151418"/>
              <a:gd name="connsiteY4" fmla="*/ 6862618 h 6899564"/>
              <a:gd name="connsiteX5" fmla="*/ 6142182 w 6151418"/>
              <a:gd name="connsiteY5" fmla="*/ 0 h 6899564"/>
              <a:gd name="connsiteX0" fmla="*/ 6142182 w 6151418"/>
              <a:gd name="connsiteY0" fmla="*/ 0 h 6899564"/>
              <a:gd name="connsiteX1" fmla="*/ 3232728 w 6151418"/>
              <a:gd name="connsiteY1" fmla="*/ 9236 h 6899564"/>
              <a:gd name="connsiteX2" fmla="*/ 0 w 6151418"/>
              <a:gd name="connsiteY2" fmla="*/ 3463636 h 6899564"/>
              <a:gd name="connsiteX3" fmla="*/ 4461164 w 6151418"/>
              <a:gd name="connsiteY3" fmla="*/ 6899564 h 6899564"/>
              <a:gd name="connsiteX4" fmla="*/ 6151418 w 6151418"/>
              <a:gd name="connsiteY4" fmla="*/ 6862618 h 6899564"/>
              <a:gd name="connsiteX5" fmla="*/ 6142182 w 6151418"/>
              <a:gd name="connsiteY5" fmla="*/ 0 h 6899564"/>
              <a:gd name="connsiteX0" fmla="*/ 6142182 w 6151418"/>
              <a:gd name="connsiteY0" fmla="*/ 0 h 6899564"/>
              <a:gd name="connsiteX1" fmla="*/ 3232728 w 6151418"/>
              <a:gd name="connsiteY1" fmla="*/ 9236 h 6899564"/>
              <a:gd name="connsiteX2" fmla="*/ 0 w 6151418"/>
              <a:gd name="connsiteY2" fmla="*/ 3463636 h 6899564"/>
              <a:gd name="connsiteX3" fmla="*/ 4461164 w 6151418"/>
              <a:gd name="connsiteY3" fmla="*/ 6899564 h 6899564"/>
              <a:gd name="connsiteX4" fmla="*/ 6151418 w 6151418"/>
              <a:gd name="connsiteY4" fmla="*/ 6862618 h 6899564"/>
              <a:gd name="connsiteX5" fmla="*/ 6142182 w 6151418"/>
              <a:gd name="connsiteY5" fmla="*/ 0 h 6899564"/>
              <a:gd name="connsiteX0" fmla="*/ 6142182 w 6151418"/>
              <a:gd name="connsiteY0" fmla="*/ 0 h 6899564"/>
              <a:gd name="connsiteX1" fmla="*/ 3232728 w 6151418"/>
              <a:gd name="connsiteY1" fmla="*/ 9236 h 6899564"/>
              <a:gd name="connsiteX2" fmla="*/ 0 w 6151418"/>
              <a:gd name="connsiteY2" fmla="*/ 3463636 h 6899564"/>
              <a:gd name="connsiteX3" fmla="*/ 4461164 w 6151418"/>
              <a:gd name="connsiteY3" fmla="*/ 6899564 h 6899564"/>
              <a:gd name="connsiteX4" fmla="*/ 6151418 w 6151418"/>
              <a:gd name="connsiteY4" fmla="*/ 6862618 h 6899564"/>
              <a:gd name="connsiteX5" fmla="*/ 6142182 w 6151418"/>
              <a:gd name="connsiteY5" fmla="*/ 0 h 6899564"/>
              <a:gd name="connsiteX0" fmla="*/ 6142182 w 6151418"/>
              <a:gd name="connsiteY0" fmla="*/ 0 h 6862618"/>
              <a:gd name="connsiteX1" fmla="*/ 3232728 w 6151418"/>
              <a:gd name="connsiteY1" fmla="*/ 9236 h 6862618"/>
              <a:gd name="connsiteX2" fmla="*/ 0 w 6151418"/>
              <a:gd name="connsiteY2" fmla="*/ 3463636 h 6862618"/>
              <a:gd name="connsiteX3" fmla="*/ 3592946 w 6151418"/>
              <a:gd name="connsiteY3" fmla="*/ 6862618 h 6862618"/>
              <a:gd name="connsiteX4" fmla="*/ 6151418 w 6151418"/>
              <a:gd name="connsiteY4" fmla="*/ 6862618 h 6862618"/>
              <a:gd name="connsiteX5" fmla="*/ 6142182 w 6151418"/>
              <a:gd name="connsiteY5" fmla="*/ 0 h 6862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51418" h="6862618">
                <a:moveTo>
                  <a:pt x="6142182" y="0"/>
                </a:moveTo>
                <a:lnTo>
                  <a:pt x="3232728" y="9236"/>
                </a:lnTo>
                <a:lnTo>
                  <a:pt x="0" y="3463636"/>
                </a:lnTo>
                <a:lnTo>
                  <a:pt x="3592946" y="6862618"/>
                </a:lnTo>
                <a:lnTo>
                  <a:pt x="6151418" y="6862618"/>
                </a:lnTo>
                <a:cubicBezTo>
                  <a:pt x="6148339" y="4575079"/>
                  <a:pt x="6145261" y="2287539"/>
                  <a:pt x="6142182" y="0"/>
                </a:cubicBezTo>
                <a:close/>
              </a:path>
            </a:pathLst>
          </a:custGeom>
          <a:solidFill>
            <a:srgbClr val="28C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맑은 고딕"/>
              <a:cs typeface="+mn-cs"/>
            </a:endParaRPr>
          </a:p>
        </p:txBody>
      </p:sp>
      <p:sp>
        <p:nvSpPr>
          <p:cNvPr id="8" name="TextBox 7">
            <a:extLst>
              <a:ext uri="{FF2B5EF4-FFF2-40B4-BE49-F238E27FC236}">
                <a16:creationId xmlns:a16="http://schemas.microsoft.com/office/drawing/2014/main" id="{03B4C724-0776-4328-8F0A-B72DA1579537}"/>
              </a:ext>
            </a:extLst>
          </p:cNvPr>
          <p:cNvSpPr txBox="1"/>
          <p:nvPr/>
        </p:nvSpPr>
        <p:spPr>
          <a:xfrm>
            <a:off x="7083845" y="2557418"/>
            <a:ext cx="4957591" cy="1815882"/>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altLang="ko-KR" sz="2800" b="1" i="0" u="none" strike="noStrike" kern="1200" cap="none" spc="0" normalizeH="0" baseline="0" noProof="0" dirty="0">
                <a:ln>
                  <a:noFill/>
                </a:ln>
                <a:solidFill>
                  <a:prstClr val="white"/>
                </a:solidFill>
                <a:effectLst/>
                <a:uLnTx/>
                <a:uFillTx/>
                <a:latin typeface="Lato" panose="020F0502020204030203" pitchFamily="34" charset="0"/>
                <a:ea typeface="맑은 고딕"/>
                <a:cs typeface="Arial" pitchFamily="34" charset="0"/>
              </a:rPr>
              <a:t>Awareness Campaign on Public Interest Disclosure and Protection of Informers Resolution 2004 (PIDPI)</a:t>
            </a:r>
            <a:endParaRPr kumimoji="0" lang="ko-KR" altLang="en-US" sz="2800" b="1" i="0" u="none" strike="noStrike" kern="1200" cap="none" spc="0" normalizeH="0" baseline="0" noProof="0" dirty="0">
              <a:ln>
                <a:noFill/>
              </a:ln>
              <a:solidFill>
                <a:prstClr val="white"/>
              </a:solidFill>
              <a:effectLst/>
              <a:uLnTx/>
              <a:uFillTx/>
              <a:latin typeface="Lato" panose="020F0502020204030203" pitchFamily="34" charset="0"/>
              <a:ea typeface="맑은 고딕"/>
              <a:cs typeface="Arial" pitchFamily="34" charset="0"/>
            </a:endParaRPr>
          </a:p>
        </p:txBody>
      </p:sp>
      <p:pic>
        <p:nvPicPr>
          <p:cNvPr id="5" name="Picture 4" descr="Logo&#10;&#10;Description automatically generated">
            <a:extLst>
              <a:ext uri="{FF2B5EF4-FFF2-40B4-BE49-F238E27FC236}">
                <a16:creationId xmlns:a16="http://schemas.microsoft.com/office/drawing/2014/main" id="{1A64101A-A01B-804F-3AB5-68DD88FE64AB}"/>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377298" y="-190149"/>
            <a:ext cx="2842411" cy="1403954"/>
          </a:xfrm>
          <a:prstGeom prst="rect">
            <a:avLst/>
          </a:prstGeom>
        </p:spPr>
      </p:pic>
    </p:spTree>
    <p:extLst>
      <p:ext uri="{BB962C8B-B14F-4D97-AF65-F5344CB8AC3E}">
        <p14:creationId xmlns:p14="http://schemas.microsoft.com/office/powerpoint/2010/main" val="48177334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98DD6-4486-D416-119C-5484E84D208B}"/>
              </a:ext>
            </a:extLst>
          </p:cNvPr>
          <p:cNvSpPr>
            <a:spLocks noGrp="1"/>
          </p:cNvSpPr>
          <p:nvPr>
            <p:ph type="title"/>
          </p:nvPr>
        </p:nvSpPr>
        <p:spPr>
          <a:xfrm>
            <a:off x="838200" y="365125"/>
            <a:ext cx="10515600" cy="618101"/>
          </a:xfrm>
        </p:spPr>
        <p:txBody>
          <a:bodyPr>
            <a:normAutofit fontScale="90000"/>
          </a:bodyPr>
          <a:lstStyle/>
          <a:p>
            <a:r>
              <a:rPr lang="en-US" b="1" dirty="0"/>
              <a:t>PIDPI</a:t>
            </a:r>
            <a:endParaRPr lang="en-US" dirty="0"/>
          </a:p>
        </p:txBody>
      </p:sp>
      <p:graphicFrame>
        <p:nvGraphicFramePr>
          <p:cNvPr id="4" name="Content Placeholder 3">
            <a:extLst>
              <a:ext uri="{FF2B5EF4-FFF2-40B4-BE49-F238E27FC236}">
                <a16:creationId xmlns:a16="http://schemas.microsoft.com/office/drawing/2014/main" id="{7382975B-FE04-E63E-8044-14AC5832E5B3}"/>
              </a:ext>
            </a:extLst>
          </p:cNvPr>
          <p:cNvGraphicFramePr>
            <a:graphicFrameLocks noGrp="1"/>
          </p:cNvGraphicFramePr>
          <p:nvPr>
            <p:ph idx="1"/>
            <p:extLst>
              <p:ext uri="{D42A27DB-BD31-4B8C-83A1-F6EECF244321}">
                <p14:modId xmlns:p14="http://schemas.microsoft.com/office/powerpoint/2010/main" val="461863725"/>
              </p:ext>
            </p:extLst>
          </p:nvPr>
        </p:nvGraphicFramePr>
        <p:xfrm>
          <a:off x="838200" y="983226"/>
          <a:ext cx="10515600" cy="5193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3623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E90DC-C458-1E4A-C8F3-827A1168E456}"/>
              </a:ext>
            </a:extLst>
          </p:cNvPr>
          <p:cNvSpPr>
            <a:spLocks noGrp="1"/>
          </p:cNvSpPr>
          <p:nvPr>
            <p:ph type="title"/>
          </p:nvPr>
        </p:nvSpPr>
        <p:spPr/>
        <p:txBody>
          <a:bodyPr/>
          <a:lstStyle/>
          <a:p>
            <a:r>
              <a:rPr lang="en-US" b="1" dirty="0"/>
              <a:t>How to file PIDPI Complaint</a:t>
            </a:r>
            <a:endParaRPr lang="en-IN" b="1" dirty="0"/>
          </a:p>
        </p:txBody>
      </p:sp>
      <p:sp>
        <p:nvSpPr>
          <p:cNvPr id="3" name="Content Placeholder 2">
            <a:extLst>
              <a:ext uri="{FF2B5EF4-FFF2-40B4-BE49-F238E27FC236}">
                <a16:creationId xmlns:a16="http://schemas.microsoft.com/office/drawing/2014/main" id="{85AA78A3-6CBB-8B23-B425-E7F0A969F7F7}"/>
              </a:ext>
            </a:extLst>
          </p:cNvPr>
          <p:cNvSpPr>
            <a:spLocks noGrp="1"/>
          </p:cNvSpPr>
          <p:nvPr>
            <p:ph idx="1"/>
          </p:nvPr>
        </p:nvSpPr>
        <p:spPr>
          <a:xfrm>
            <a:off x="838200" y="1543529"/>
            <a:ext cx="10515600" cy="4812821"/>
          </a:xfrm>
        </p:spPr>
        <p:txBody>
          <a:bodyPr>
            <a:normAutofit fontScale="85000" lnSpcReduction="10000"/>
          </a:bodyPr>
          <a:lstStyle/>
          <a:p>
            <a:pPr algn="just">
              <a:lnSpc>
                <a:spcPct val="110000"/>
              </a:lnSpc>
              <a:buFont typeface="Wingdings" panose="05000000000000000000" pitchFamily="2" charset="2"/>
              <a:buChar char="Ø"/>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Complaints should be sent via post only</a:t>
            </a:r>
            <a:r>
              <a:rPr lang="en-IN" sz="1800" kern="0" dirty="0">
                <a:solidFill>
                  <a:srgbClr val="000000"/>
                </a:solidFill>
                <a:latin typeface="Rupee Foradian" panose="020B0603030804020204" pitchFamily="34" charset="0"/>
                <a:cs typeface="Open Sans" panose="020B0606030504020204" pitchFamily="34" charset="0"/>
              </a:rPr>
              <a:t>. Complaints received through emails, Complaint Management Portal or any other electronic medium will not be entertained under PIDPI.</a:t>
            </a:r>
          </a:p>
          <a:p>
            <a:pPr algn="just">
              <a:lnSpc>
                <a:spcPct val="110000"/>
              </a:lnSpc>
              <a:buFont typeface="Wingdings" panose="05000000000000000000" pitchFamily="2" charset="2"/>
              <a:buChar char="Ø"/>
            </a:pPr>
            <a:r>
              <a:rPr lang="en-IN" sz="1800" kern="0" dirty="0">
                <a:solidFill>
                  <a:srgbClr val="000000"/>
                </a:solidFill>
                <a:latin typeface="Rupee Foradian" panose="020B0603030804020204" pitchFamily="34" charset="0"/>
                <a:cs typeface="Open Sans" panose="020B0606030504020204" pitchFamily="34" charset="0"/>
              </a:rPr>
              <a:t> The PIDPI complaint should be in a closed/ secured envelope and should be addressed to The Secretary,  Central Vigilance Commission, </a:t>
            </a:r>
            <a:r>
              <a:rPr lang="en-IN" sz="1800" kern="0" dirty="0" err="1">
                <a:solidFill>
                  <a:srgbClr val="000000"/>
                </a:solidFill>
                <a:latin typeface="Rupee Foradian" panose="020B0603030804020204" pitchFamily="34" charset="0"/>
                <a:cs typeface="Open Sans" panose="020B0606030504020204" pitchFamily="34" charset="0"/>
              </a:rPr>
              <a:t>Satarkta</a:t>
            </a:r>
            <a:r>
              <a:rPr lang="en-IN" sz="1800" kern="0" dirty="0">
                <a:solidFill>
                  <a:srgbClr val="000000"/>
                </a:solidFill>
                <a:latin typeface="Rupee Foradian" panose="020B0603030804020204" pitchFamily="34" charset="0"/>
                <a:cs typeface="Open Sans" panose="020B0606030504020204" pitchFamily="34" charset="0"/>
              </a:rPr>
              <a:t> Bhawan, Block A, GPO Complex, INA New Delhi – 110023. The envelope should clearly be inscribed with “Complaint </a:t>
            </a: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under the Public Interest Disclosure” or “PIDPI”</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ts val="1915"/>
              </a:lnSpc>
              <a:spcAft>
                <a:spcPts val="800"/>
              </a:spcAft>
              <a:buFont typeface="Wingdings" panose="05000000000000000000" pitchFamily="2" charset="2"/>
              <a:buChar char=""/>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The name and address should NOT be mentioned on the envelope. The PIDPI complainant should give his/her name and address in the beginning or end of complaint or in an attached letter. </a:t>
            </a:r>
          </a:p>
          <a:p>
            <a:pPr marL="342900" indent="-342900" algn="just">
              <a:lnSpc>
                <a:spcPts val="1915"/>
              </a:lnSpc>
              <a:spcAft>
                <a:spcPts val="800"/>
              </a:spcAft>
              <a:buFont typeface="Wingdings" panose="05000000000000000000" pitchFamily="2" charset="2"/>
              <a:buChar char=""/>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In order to protect identity of the person, CVC will not issue any acknowledgement and the whistle-blowers are advised not to enter into any further correspondence with the Commission in their own interest. </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ts val="1915"/>
              </a:lnSpc>
              <a:spcAft>
                <a:spcPts val="800"/>
              </a:spcAft>
              <a:buFont typeface="Wingdings" panose="05000000000000000000" pitchFamily="2" charset="2"/>
              <a:buChar char=""/>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PIDPI complaints should not include details that identify of the complainant. If the inclusion of such details is unavoidable then a normal complaint may be lodged in the CVC portal. Details of the complaint should be specific and verifiable. </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ts val="1915"/>
              </a:lnSpc>
              <a:spcAft>
                <a:spcPts val="800"/>
              </a:spcAft>
              <a:buFont typeface="Wingdings" panose="05000000000000000000" pitchFamily="2" charset="2"/>
              <a:buChar char=""/>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If these procedures are not followed then the complaint shall be treated like a general complaint and identity of the complainant may get revealed. </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ts val="1915"/>
              </a:lnSpc>
              <a:spcAft>
                <a:spcPts val="800"/>
              </a:spcAft>
              <a:buFont typeface="Wingdings" panose="05000000000000000000" pitchFamily="2" charset="2"/>
              <a:buChar char=""/>
            </a:pPr>
            <a:endPar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endParaRPr>
          </a:p>
          <a:p>
            <a:pPr marL="342900" lvl="0" indent="-342900" algn="just">
              <a:lnSpc>
                <a:spcPts val="1915"/>
              </a:lnSpc>
              <a:spcAft>
                <a:spcPts val="800"/>
              </a:spcAft>
              <a:buFont typeface="Wingdings" panose="05000000000000000000" pitchFamily="2" charset="2"/>
              <a:buChar char=""/>
            </a:pP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IN" sz="1800" kern="0" dirty="0">
              <a:solidFill>
                <a:srgbClr val="000000"/>
              </a:solidFill>
              <a:latin typeface="Rupee Foradian" panose="020B0603030804020204" pitchFamily="34" charset="0"/>
              <a:cs typeface="Open Sans" panose="020B0606030504020204" pitchFamily="34" charset="0"/>
            </a:endParaRPr>
          </a:p>
          <a:p>
            <a:endParaRPr lang="en-IN" dirty="0"/>
          </a:p>
        </p:txBody>
      </p:sp>
      <p:sp>
        <p:nvSpPr>
          <p:cNvPr id="4" name="Slide Number Placeholder 3">
            <a:extLst>
              <a:ext uri="{FF2B5EF4-FFF2-40B4-BE49-F238E27FC236}">
                <a16:creationId xmlns:a16="http://schemas.microsoft.com/office/drawing/2014/main" id="{B225A977-EC36-68BF-CC6C-ADAAE4C22157}"/>
              </a:ext>
            </a:extLst>
          </p:cNvPr>
          <p:cNvSpPr>
            <a:spLocks noGrp="1"/>
          </p:cNvSpPr>
          <p:nvPr>
            <p:ph type="sldNum" sz="quarter" idx="12"/>
          </p:nvPr>
        </p:nvSpPr>
        <p:spPr/>
        <p:txBody>
          <a:bodyPr/>
          <a:lstStyle/>
          <a:p>
            <a:fld id="{28473E33-0E0E-4ACF-84B9-8570A7415ADD}" type="slidenum">
              <a:rPr lang="en-US" smtClean="0"/>
              <a:pPr/>
              <a:t>3</a:t>
            </a:fld>
            <a:endParaRPr lang="en-US"/>
          </a:p>
        </p:txBody>
      </p:sp>
    </p:spTree>
    <p:extLst>
      <p:ext uri="{BB962C8B-B14F-4D97-AF65-F5344CB8AC3E}">
        <p14:creationId xmlns:p14="http://schemas.microsoft.com/office/powerpoint/2010/main" val="338064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E90DC-C458-1E4A-C8F3-827A1168E456}"/>
              </a:ext>
            </a:extLst>
          </p:cNvPr>
          <p:cNvSpPr>
            <a:spLocks noGrp="1"/>
          </p:cNvSpPr>
          <p:nvPr>
            <p:ph type="title"/>
          </p:nvPr>
        </p:nvSpPr>
        <p:spPr/>
        <p:txBody>
          <a:bodyPr/>
          <a:lstStyle/>
          <a:p>
            <a:r>
              <a:rPr lang="en-US" b="1" dirty="0"/>
              <a:t>Aspects Needs to be avoided while filing PIDPI Complaint</a:t>
            </a:r>
            <a:endParaRPr lang="en-IN" b="1" dirty="0"/>
          </a:p>
        </p:txBody>
      </p:sp>
      <p:sp>
        <p:nvSpPr>
          <p:cNvPr id="3" name="Content Placeholder 2">
            <a:extLst>
              <a:ext uri="{FF2B5EF4-FFF2-40B4-BE49-F238E27FC236}">
                <a16:creationId xmlns:a16="http://schemas.microsoft.com/office/drawing/2014/main" id="{85AA78A3-6CBB-8B23-B425-E7F0A969F7F7}"/>
              </a:ext>
            </a:extLst>
          </p:cNvPr>
          <p:cNvSpPr>
            <a:spLocks noGrp="1"/>
          </p:cNvSpPr>
          <p:nvPr>
            <p:ph idx="1"/>
          </p:nvPr>
        </p:nvSpPr>
        <p:spPr>
          <a:xfrm>
            <a:off x="838200" y="1690688"/>
            <a:ext cx="10515600" cy="4665662"/>
          </a:xfrm>
        </p:spPr>
        <p:txBody>
          <a:bodyPr>
            <a:normAutofit/>
          </a:bodyPr>
          <a:lstStyle/>
          <a:p>
            <a:pPr algn="just">
              <a:lnSpc>
                <a:spcPct val="110000"/>
              </a:lnSpc>
              <a:buFont typeface="Wingdings" panose="05000000000000000000" pitchFamily="2" charset="2"/>
              <a:buChar char="Ø"/>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Complaints should be sent via post only</a:t>
            </a:r>
            <a:r>
              <a:rPr lang="en-IN" sz="1800" kern="0" dirty="0">
                <a:solidFill>
                  <a:srgbClr val="000000"/>
                </a:solidFill>
                <a:latin typeface="Rupee Foradian" panose="020B0603030804020204" pitchFamily="34" charset="0"/>
                <a:cs typeface="Open Sans" panose="020B0606030504020204" pitchFamily="34" charset="0"/>
              </a:rPr>
              <a:t>. Complaints received through emails, Complaint Management Portal or any other electronic medium will not be entertained under PIDPI.</a:t>
            </a:r>
          </a:p>
          <a:p>
            <a:pPr algn="just">
              <a:lnSpc>
                <a:spcPct val="110000"/>
              </a:lnSpc>
              <a:buFont typeface="Wingdings" panose="05000000000000000000" pitchFamily="2" charset="2"/>
              <a:buChar char="Ø"/>
            </a:pPr>
            <a:r>
              <a:rPr lang="en-IN" sz="1800" kern="0" dirty="0">
                <a:solidFill>
                  <a:srgbClr val="000000"/>
                </a:solidFill>
                <a:latin typeface="Rupee Foradian" panose="020B0603030804020204" pitchFamily="34" charset="0"/>
                <a:cs typeface="Open Sans" panose="020B0606030504020204" pitchFamily="34" charset="0"/>
              </a:rPr>
              <a:t> </a:t>
            </a: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Anonymous/pseudonymous complaint should not be sent.</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ts val="1915"/>
              </a:lnSpc>
              <a:buFont typeface="Wingdings" panose="05000000000000000000" pitchFamily="2" charset="2"/>
              <a:buChar char=""/>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Generic contents in complaint should be avoided. It should be specific.</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ts val="1915"/>
              </a:lnSpc>
              <a:buFont typeface="Wingdings" panose="05000000000000000000" pitchFamily="2" charset="2"/>
              <a:buChar char=""/>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Complaint under PIDPI should not be filed to multiple authorities otherwise his identity may get revealed. </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ts val="1915"/>
              </a:lnSpc>
              <a:spcAft>
                <a:spcPts val="800"/>
              </a:spcAft>
              <a:buFont typeface="Wingdings" panose="05000000000000000000" pitchFamily="2" charset="2"/>
              <a:buChar char=""/>
            </a:pPr>
            <a:r>
              <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rPr>
              <a:t>The complaint should not be motivated with intention to harass anyone.</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10000"/>
              </a:lnSpc>
              <a:buFont typeface="Wingdings" panose="05000000000000000000" pitchFamily="2" charset="2"/>
              <a:buChar char="Ø"/>
            </a:pPr>
            <a:endParaRPr lang="en-IN" sz="1800" kern="0" dirty="0">
              <a:solidFill>
                <a:srgbClr val="000000"/>
              </a:solidFill>
              <a:effectLst/>
              <a:latin typeface="Rupee Foradian" panose="020B0603030804020204" pitchFamily="34" charset="0"/>
              <a:ea typeface="Times New Roman" panose="02020603050405020304" pitchFamily="18" charset="0"/>
              <a:cs typeface="Open Sans" panose="020B0606030504020204" pitchFamily="34" charset="0"/>
            </a:endParaRPr>
          </a:p>
          <a:p>
            <a:pPr marL="342900" lvl="0" indent="-342900" algn="just">
              <a:lnSpc>
                <a:spcPts val="1915"/>
              </a:lnSpc>
              <a:spcAft>
                <a:spcPts val="800"/>
              </a:spcAft>
              <a:buFont typeface="Wingdings" panose="05000000000000000000" pitchFamily="2" charset="2"/>
              <a:buChar char=""/>
            </a:pP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IN" sz="1800" kern="0" dirty="0">
              <a:solidFill>
                <a:srgbClr val="000000"/>
              </a:solidFill>
              <a:latin typeface="Rupee Foradian" panose="020B0603030804020204" pitchFamily="34" charset="0"/>
              <a:cs typeface="Open Sans" panose="020B0606030504020204" pitchFamily="34" charset="0"/>
            </a:endParaRPr>
          </a:p>
          <a:p>
            <a:endParaRPr lang="en-IN" dirty="0"/>
          </a:p>
        </p:txBody>
      </p:sp>
      <p:sp>
        <p:nvSpPr>
          <p:cNvPr id="4" name="Slide Number Placeholder 3">
            <a:extLst>
              <a:ext uri="{FF2B5EF4-FFF2-40B4-BE49-F238E27FC236}">
                <a16:creationId xmlns:a16="http://schemas.microsoft.com/office/drawing/2014/main" id="{B225A977-EC36-68BF-CC6C-ADAAE4C22157}"/>
              </a:ext>
            </a:extLst>
          </p:cNvPr>
          <p:cNvSpPr>
            <a:spLocks noGrp="1"/>
          </p:cNvSpPr>
          <p:nvPr>
            <p:ph type="sldNum" sz="quarter" idx="12"/>
          </p:nvPr>
        </p:nvSpPr>
        <p:spPr/>
        <p:txBody>
          <a:bodyPr/>
          <a:lstStyle/>
          <a:p>
            <a:fld id="{28473E33-0E0E-4ACF-84B9-8570A7415ADD}" type="slidenum">
              <a:rPr lang="en-US" smtClean="0"/>
              <a:pPr/>
              <a:t>4</a:t>
            </a:fld>
            <a:endParaRPr lang="en-US"/>
          </a:p>
        </p:txBody>
      </p:sp>
    </p:spTree>
    <p:extLst>
      <p:ext uri="{BB962C8B-B14F-4D97-AF65-F5344CB8AC3E}">
        <p14:creationId xmlns:p14="http://schemas.microsoft.com/office/powerpoint/2010/main" val="2770379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E90DC-C458-1E4A-C8F3-827A1168E456}"/>
              </a:ext>
            </a:extLst>
          </p:cNvPr>
          <p:cNvSpPr>
            <a:spLocks noGrp="1"/>
          </p:cNvSpPr>
          <p:nvPr>
            <p:ph type="title"/>
          </p:nvPr>
        </p:nvSpPr>
        <p:spPr/>
        <p:txBody>
          <a:bodyPr/>
          <a:lstStyle/>
          <a:p>
            <a:r>
              <a:rPr lang="en-US" b="1" dirty="0"/>
              <a:t>Timelines</a:t>
            </a:r>
            <a:endParaRPr lang="en-IN" b="1" dirty="0"/>
          </a:p>
        </p:txBody>
      </p:sp>
      <p:sp>
        <p:nvSpPr>
          <p:cNvPr id="3" name="Content Placeholder 2">
            <a:extLst>
              <a:ext uri="{FF2B5EF4-FFF2-40B4-BE49-F238E27FC236}">
                <a16:creationId xmlns:a16="http://schemas.microsoft.com/office/drawing/2014/main" id="{85AA78A3-6CBB-8B23-B425-E7F0A969F7F7}"/>
              </a:ext>
            </a:extLst>
          </p:cNvPr>
          <p:cNvSpPr>
            <a:spLocks noGrp="1"/>
          </p:cNvSpPr>
          <p:nvPr>
            <p:ph idx="1"/>
          </p:nvPr>
        </p:nvSpPr>
        <p:spPr>
          <a:xfrm>
            <a:off x="838200" y="1339701"/>
            <a:ext cx="10515600" cy="5381773"/>
          </a:xfrm>
        </p:spPr>
        <p:txBody>
          <a:bodyPr>
            <a:normAutofit/>
          </a:bodyPr>
          <a:lstStyle/>
          <a:p>
            <a:pPr algn="just">
              <a:lnSpc>
                <a:spcPct val="150000"/>
              </a:lnSpc>
              <a:buFont typeface="Wingdings" panose="05000000000000000000" pitchFamily="2" charset="2"/>
              <a:buChar char="Ø"/>
            </a:pPr>
            <a:r>
              <a:rPr lang="en-US" sz="1800" b="0" i="0" u="none" strike="noStrike" baseline="0" dirty="0">
                <a:solidFill>
                  <a:srgbClr val="000000"/>
                </a:solidFill>
                <a:latin typeface="ZapfElliptical711BT-Roman"/>
              </a:rPr>
              <a:t>In respect of those complaints which are considered fit for processing under PIDPI Resolution, a letter is sent to the complainant to obtain (a) confirmation as to whether he / she has made the complaint or not and (b) a certificate that he / she has not made similar / identical allegation of corruption / misuse of office to any other authorities to qualify as a Whistle Blower complainant. Prescribed time limit for receiving the confirmation and the certificate from the Complainant is 30 days from the date of receipt of Commission’s letter by the complainant. In case of no response within the prescribed time limit, a reminder is issued, giving</a:t>
            </a:r>
            <a:r>
              <a:rPr lang="en-US" sz="1800" b="0" i="0" u="none" strike="noStrike" baseline="0" dirty="0">
                <a:solidFill>
                  <a:srgbClr val="FFFFFF"/>
                </a:solidFill>
                <a:latin typeface="ZurichBT-RomanCondensed"/>
              </a:rPr>
              <a:t> (</a:t>
            </a:r>
            <a:r>
              <a:rPr lang="en-US" sz="1800" b="0" i="0" u="none" strike="noStrike" baseline="0" dirty="0">
                <a:solidFill>
                  <a:srgbClr val="000000"/>
                </a:solidFill>
                <a:latin typeface="ZapfElliptical711BT-Roman"/>
              </a:rPr>
              <a:t>additional two weeks’ time to the complainant for sending confirmation and the certificate to the Commission. If there is still no response from the complainant, the complaint is sent to the Branch concerned of the Commission for necessary action under Complaint Handling Policy of </a:t>
            </a:r>
            <a:r>
              <a:rPr lang="en-IN" sz="1800" b="0" i="0" u="none" strike="noStrike" baseline="0" dirty="0">
                <a:solidFill>
                  <a:srgbClr val="000000"/>
                </a:solidFill>
                <a:latin typeface="ZapfElliptical711BT-Roman"/>
              </a:rPr>
              <a:t>the Commission.</a:t>
            </a:r>
          </a:p>
          <a:p>
            <a:pPr marL="0" indent="0" algn="just">
              <a:lnSpc>
                <a:spcPct val="150000"/>
              </a:lnSpc>
              <a:buNone/>
            </a:pP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a:buFont typeface="Wingdings" panose="05000000000000000000" pitchFamily="2" charset="2"/>
              <a:buChar char="Ø"/>
            </a:pPr>
            <a:r>
              <a:rPr lang="en-US" sz="1800" dirty="0">
                <a:solidFill>
                  <a:srgbClr val="000000"/>
                </a:solidFill>
                <a:latin typeface="ZapfElliptical711BT-Roman"/>
              </a:rPr>
              <a:t>Investigation report in respect of complaint received under PIDPI has to be submitted within a timeline of 12 weeks from the date of receipt of reference from CVC.</a:t>
            </a:r>
            <a:endParaRPr lang="en-US" sz="1800" b="0" i="0" u="none" strike="noStrike" baseline="0" dirty="0">
              <a:solidFill>
                <a:srgbClr val="000000"/>
              </a:solidFill>
              <a:latin typeface="ZapfElliptical711BT-Roman"/>
            </a:endParaRPr>
          </a:p>
          <a:p>
            <a:pPr algn="just"/>
            <a:endParaRPr lang="en-IN" sz="1800" kern="0" dirty="0">
              <a:solidFill>
                <a:srgbClr val="000000"/>
              </a:solidFill>
              <a:latin typeface="Rupee Foradian" panose="020B0603030804020204" pitchFamily="34" charset="0"/>
              <a:cs typeface="Open Sans" panose="020B0606030504020204" pitchFamily="34" charset="0"/>
            </a:endParaRPr>
          </a:p>
          <a:p>
            <a:endParaRPr lang="en-IN" dirty="0"/>
          </a:p>
        </p:txBody>
      </p:sp>
      <p:sp>
        <p:nvSpPr>
          <p:cNvPr id="4" name="Slide Number Placeholder 3">
            <a:extLst>
              <a:ext uri="{FF2B5EF4-FFF2-40B4-BE49-F238E27FC236}">
                <a16:creationId xmlns:a16="http://schemas.microsoft.com/office/drawing/2014/main" id="{B225A977-EC36-68BF-CC6C-ADAAE4C22157}"/>
              </a:ext>
            </a:extLst>
          </p:cNvPr>
          <p:cNvSpPr>
            <a:spLocks noGrp="1"/>
          </p:cNvSpPr>
          <p:nvPr>
            <p:ph type="sldNum" sz="quarter" idx="12"/>
          </p:nvPr>
        </p:nvSpPr>
        <p:spPr/>
        <p:txBody>
          <a:bodyPr/>
          <a:lstStyle/>
          <a:p>
            <a:fld id="{28473E33-0E0E-4ACF-84B9-8570A7415ADD}" type="slidenum">
              <a:rPr lang="en-US" smtClean="0"/>
              <a:pPr/>
              <a:t>5</a:t>
            </a:fld>
            <a:endParaRPr lang="en-US"/>
          </a:p>
        </p:txBody>
      </p:sp>
    </p:spTree>
    <p:extLst>
      <p:ext uri="{BB962C8B-B14F-4D97-AF65-F5344CB8AC3E}">
        <p14:creationId xmlns:p14="http://schemas.microsoft.com/office/powerpoint/2010/main" val="260384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89D9DA9B-85E4-4087-B39E-52686F137885}"/>
              </a:ext>
            </a:extLst>
          </p:cNvPr>
          <p:cNvGrpSpPr/>
          <p:nvPr/>
        </p:nvGrpSpPr>
        <p:grpSpPr>
          <a:xfrm rot="10800000">
            <a:off x="7410139" y="4754448"/>
            <a:ext cx="4781861" cy="2164292"/>
            <a:chOff x="0" y="-20699"/>
            <a:chExt cx="4781861" cy="2164292"/>
          </a:xfrm>
        </p:grpSpPr>
        <p:sp>
          <p:nvSpPr>
            <p:cNvPr id="9" name="Isosceles Triangle 8">
              <a:extLst>
                <a:ext uri="{FF2B5EF4-FFF2-40B4-BE49-F238E27FC236}">
                  <a16:creationId xmlns:a16="http://schemas.microsoft.com/office/drawing/2014/main" id="{E2DACFFF-2A6A-4FA3-AE11-B0C58531DD7E}"/>
                </a:ext>
              </a:extLst>
            </p:cNvPr>
            <p:cNvSpPr/>
            <p:nvPr/>
          </p:nvSpPr>
          <p:spPr>
            <a:xfrm rot="10800000">
              <a:off x="0" y="0"/>
              <a:ext cx="3552669" cy="2143593"/>
            </a:xfrm>
            <a:prstGeom prst="triangle">
              <a:avLst/>
            </a:prstGeom>
            <a:solidFill>
              <a:srgbClr val="20ABE2"/>
            </a:solidFill>
            <a:ln>
              <a:solidFill>
                <a:srgbClr val="20AB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Isosceles Triangle 9">
              <a:extLst>
                <a:ext uri="{FF2B5EF4-FFF2-40B4-BE49-F238E27FC236}">
                  <a16:creationId xmlns:a16="http://schemas.microsoft.com/office/drawing/2014/main" id="{A9CAA244-E17A-4881-8768-F42617198B0B}"/>
                </a:ext>
              </a:extLst>
            </p:cNvPr>
            <p:cNvSpPr/>
            <p:nvPr/>
          </p:nvSpPr>
          <p:spPr>
            <a:xfrm rot="10800000">
              <a:off x="3211372" y="-20699"/>
              <a:ext cx="1570489" cy="815178"/>
            </a:xfrm>
            <a:prstGeom prst="triangle">
              <a:avLst/>
            </a:prstGeom>
            <a:solidFill>
              <a:srgbClr val="CFDE3D"/>
            </a:solidFill>
            <a:ln>
              <a:solidFill>
                <a:srgbClr val="CFDE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Isosceles Triangle 10">
              <a:extLst>
                <a:ext uri="{FF2B5EF4-FFF2-40B4-BE49-F238E27FC236}">
                  <a16:creationId xmlns:a16="http://schemas.microsoft.com/office/drawing/2014/main" id="{B27196AC-4265-4C6B-8CD8-CCEA4653C250}"/>
                </a:ext>
              </a:extLst>
            </p:cNvPr>
            <p:cNvSpPr/>
            <p:nvPr/>
          </p:nvSpPr>
          <p:spPr>
            <a:xfrm rot="10800000">
              <a:off x="1776334" y="-20698"/>
              <a:ext cx="2380937" cy="1214203"/>
            </a:xfrm>
            <a:prstGeom prst="triangle">
              <a:avLst/>
            </a:prstGeom>
            <a:solidFill>
              <a:srgbClr val="623997"/>
            </a:solidFill>
            <a:ln>
              <a:solidFill>
                <a:srgbClr val="20AB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3" name="Group 3">
            <a:extLst>
              <a:ext uri="{FF2B5EF4-FFF2-40B4-BE49-F238E27FC236}">
                <a16:creationId xmlns:a16="http://schemas.microsoft.com/office/drawing/2014/main" id="{A04FDC3B-0B86-4AE6-BE2A-216D52F90858}"/>
              </a:ext>
            </a:extLst>
          </p:cNvPr>
          <p:cNvGrpSpPr/>
          <p:nvPr/>
        </p:nvGrpSpPr>
        <p:grpSpPr>
          <a:xfrm>
            <a:off x="0" y="-20699"/>
            <a:ext cx="4781861" cy="2164292"/>
            <a:chOff x="0" y="-20699"/>
            <a:chExt cx="4781861" cy="2164292"/>
          </a:xfrm>
        </p:grpSpPr>
        <p:sp>
          <p:nvSpPr>
            <p:cNvPr id="5" name="Isosceles Triangle 4">
              <a:extLst>
                <a:ext uri="{FF2B5EF4-FFF2-40B4-BE49-F238E27FC236}">
                  <a16:creationId xmlns:a16="http://schemas.microsoft.com/office/drawing/2014/main" id="{B399AC42-87E0-47C5-BE75-FD4B333DEBF4}"/>
                </a:ext>
              </a:extLst>
            </p:cNvPr>
            <p:cNvSpPr/>
            <p:nvPr/>
          </p:nvSpPr>
          <p:spPr>
            <a:xfrm rot="10800000">
              <a:off x="0" y="0"/>
              <a:ext cx="3552669" cy="2143593"/>
            </a:xfrm>
            <a:prstGeom prst="triangle">
              <a:avLst/>
            </a:prstGeom>
            <a:solidFill>
              <a:srgbClr val="20ABE2"/>
            </a:solidFill>
            <a:ln>
              <a:solidFill>
                <a:srgbClr val="20AB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Isosceles Triangle 5">
              <a:extLst>
                <a:ext uri="{FF2B5EF4-FFF2-40B4-BE49-F238E27FC236}">
                  <a16:creationId xmlns:a16="http://schemas.microsoft.com/office/drawing/2014/main" id="{0E462DF3-3381-4FD3-86DA-DF8CDF48D8A8}"/>
                </a:ext>
              </a:extLst>
            </p:cNvPr>
            <p:cNvSpPr/>
            <p:nvPr/>
          </p:nvSpPr>
          <p:spPr>
            <a:xfrm rot="10800000">
              <a:off x="3211372" y="-20699"/>
              <a:ext cx="1570489" cy="815178"/>
            </a:xfrm>
            <a:prstGeom prst="triangle">
              <a:avLst/>
            </a:prstGeom>
            <a:solidFill>
              <a:srgbClr val="CFDE3D"/>
            </a:solidFill>
            <a:ln>
              <a:solidFill>
                <a:srgbClr val="CFDE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Isosceles Triangle 6">
              <a:extLst>
                <a:ext uri="{FF2B5EF4-FFF2-40B4-BE49-F238E27FC236}">
                  <a16:creationId xmlns:a16="http://schemas.microsoft.com/office/drawing/2014/main" id="{B757594C-05E5-43DD-8CEC-A4F672A292EB}"/>
                </a:ext>
              </a:extLst>
            </p:cNvPr>
            <p:cNvSpPr/>
            <p:nvPr/>
          </p:nvSpPr>
          <p:spPr>
            <a:xfrm rot="10800000">
              <a:off x="1776334" y="-20698"/>
              <a:ext cx="2380937" cy="1214203"/>
            </a:xfrm>
            <a:prstGeom prst="triangle">
              <a:avLst/>
            </a:prstGeom>
            <a:solidFill>
              <a:srgbClr val="623997"/>
            </a:solidFill>
            <a:ln>
              <a:solidFill>
                <a:srgbClr val="20AB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4" name="Group 3">
            <a:extLst>
              <a:ext uri="{FF2B5EF4-FFF2-40B4-BE49-F238E27FC236}">
                <a16:creationId xmlns:a16="http://schemas.microsoft.com/office/drawing/2014/main" id="{6EC987F3-9CE9-477E-BC74-C092EF9AB520}"/>
              </a:ext>
            </a:extLst>
          </p:cNvPr>
          <p:cNvGrpSpPr/>
          <p:nvPr/>
        </p:nvGrpSpPr>
        <p:grpSpPr>
          <a:xfrm>
            <a:off x="876722" y="5857224"/>
            <a:ext cx="2593965" cy="471715"/>
            <a:chOff x="0" y="0"/>
            <a:chExt cx="3458620" cy="628954"/>
          </a:xfrm>
        </p:grpSpPr>
        <p:pic>
          <p:nvPicPr>
            <p:cNvPr id="14" name="Picture 4">
              <a:hlinkClick r:id="rId2" tooltip="https://www.instagram.com/sidbiofficial/"/>
              <a:extLst>
                <a:ext uri="{FF2B5EF4-FFF2-40B4-BE49-F238E27FC236}">
                  <a16:creationId xmlns:a16="http://schemas.microsoft.com/office/drawing/2014/main" id="{BDF562B4-3DFA-4852-B161-F3E8B0B37822}"/>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2122364" y="0"/>
              <a:ext cx="628954" cy="628954"/>
            </a:xfrm>
            <a:prstGeom prst="rect">
              <a:avLst/>
            </a:prstGeom>
          </p:spPr>
        </p:pic>
        <p:pic>
          <p:nvPicPr>
            <p:cNvPr id="15" name="Picture 5">
              <a:hlinkClick r:id="rId5" tooltip="https://www.facebook.com/SIDBIOfficial/"/>
              <a:extLst>
                <a:ext uri="{FF2B5EF4-FFF2-40B4-BE49-F238E27FC236}">
                  <a16:creationId xmlns:a16="http://schemas.microsoft.com/office/drawing/2014/main" id="{7E75BC84-7CFE-4E3C-B4F9-34F44BF193EA}"/>
                </a:ext>
              </a:extLst>
            </p:cNvPr>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1415061" y="0"/>
              <a:ext cx="628954" cy="628954"/>
            </a:xfrm>
            <a:prstGeom prst="rect">
              <a:avLst/>
            </a:prstGeom>
          </p:spPr>
        </p:pic>
        <p:pic>
          <p:nvPicPr>
            <p:cNvPr id="16" name="Picture 6">
              <a:hlinkClick r:id="rId8" tooltip="https://twitter.com/sidbiofficial?ref_src=twsrc%5Etfw"/>
              <a:extLst>
                <a:ext uri="{FF2B5EF4-FFF2-40B4-BE49-F238E27FC236}">
                  <a16:creationId xmlns:a16="http://schemas.microsoft.com/office/drawing/2014/main" id="{AD9B916E-4E35-4034-A34F-AB670F9AF08B}"/>
                </a:ext>
              </a:extLst>
            </p:cNvPr>
            <p:cNvPicPr/>
            <p:nvPr/>
          </p:nvPicPr>
          <p:blipFill>
            <a:blip r:embed="rId9"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p:blipFill>
          <p:spPr>
            <a:xfrm>
              <a:off x="707302" y="0"/>
              <a:ext cx="628954" cy="628954"/>
            </a:xfrm>
            <a:prstGeom prst="rect">
              <a:avLst/>
            </a:prstGeom>
          </p:spPr>
        </p:pic>
        <p:pic>
          <p:nvPicPr>
            <p:cNvPr id="17" name="Picture 7">
              <a:hlinkClick r:id="rId11" tooltip="https://www.linkedin.com/company/sidbi-small-industries-development-bank-of-india-"/>
              <a:extLst>
                <a:ext uri="{FF2B5EF4-FFF2-40B4-BE49-F238E27FC236}">
                  <a16:creationId xmlns:a16="http://schemas.microsoft.com/office/drawing/2014/main" id="{CCB01B70-882C-46BC-A5CA-7819FC92DD05}"/>
                </a:ext>
              </a:extLst>
            </p:cNvPr>
            <p:cNvPicPr/>
            <p:nvPr/>
          </p:nvPicPr>
          <p:blipFill>
            <a:blip r:embed="rId12" cstate="hqprint">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a:fillRect/>
            </a:stretch>
          </p:blipFill>
          <p:spPr>
            <a:xfrm>
              <a:off x="0" y="0"/>
              <a:ext cx="628954" cy="628954"/>
            </a:xfrm>
            <a:prstGeom prst="rect">
              <a:avLst/>
            </a:prstGeom>
          </p:spPr>
        </p:pic>
        <p:pic>
          <p:nvPicPr>
            <p:cNvPr id="18" name="Picture 8">
              <a:hlinkClick r:id="rId14" tooltip="https://www.youtube.com/channel/UCFp0C2eaU3QQSGbrMK-AU8w"/>
              <a:extLst>
                <a:ext uri="{FF2B5EF4-FFF2-40B4-BE49-F238E27FC236}">
                  <a16:creationId xmlns:a16="http://schemas.microsoft.com/office/drawing/2014/main" id="{C6B36A9C-146C-4630-8F91-5F8266D14E48}"/>
                </a:ext>
              </a:extLst>
            </p:cNvPr>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p:blipFill>
          <p:spPr>
            <a:xfrm>
              <a:off x="2829666" y="0"/>
              <a:ext cx="628954" cy="628954"/>
            </a:xfrm>
            <a:prstGeom prst="rect">
              <a:avLst/>
            </a:prstGeom>
          </p:spPr>
        </p:pic>
      </p:grpSp>
      <p:sp>
        <p:nvSpPr>
          <p:cNvPr id="23" name="TextBox 22">
            <a:extLst>
              <a:ext uri="{FF2B5EF4-FFF2-40B4-BE49-F238E27FC236}">
                <a16:creationId xmlns:a16="http://schemas.microsoft.com/office/drawing/2014/main" id="{B1443427-8BED-4183-A839-9251ACD313A8}"/>
              </a:ext>
            </a:extLst>
          </p:cNvPr>
          <p:cNvSpPr txBox="1"/>
          <p:nvPr/>
        </p:nvSpPr>
        <p:spPr>
          <a:xfrm>
            <a:off x="3240325" y="2385110"/>
            <a:ext cx="6080940" cy="1446550"/>
          </a:xfrm>
          <a:prstGeom prst="rect">
            <a:avLst/>
          </a:prstGeom>
          <a:noFill/>
        </p:spPr>
        <p:txBody>
          <a:bodyPr wrap="square" rtlCol="0">
            <a:spAutoFit/>
          </a:bodyPr>
          <a:lstStyle/>
          <a:p>
            <a:r>
              <a:rPr lang="en-US" sz="8800" b="1" dirty="0">
                <a:solidFill>
                  <a:schemeClr val="tx1">
                    <a:lumMod val="75000"/>
                    <a:lumOff val="25000"/>
                  </a:schemeClr>
                </a:solidFill>
              </a:rPr>
              <a:t>THANK YOU</a:t>
            </a:r>
          </a:p>
        </p:txBody>
      </p:sp>
      <p:sp>
        <p:nvSpPr>
          <p:cNvPr id="24" name="TextBox 23">
            <a:extLst>
              <a:ext uri="{FF2B5EF4-FFF2-40B4-BE49-F238E27FC236}">
                <a16:creationId xmlns:a16="http://schemas.microsoft.com/office/drawing/2014/main" id="{B7E1C8F8-63A0-45CA-8001-BE7BC7B646EC}"/>
              </a:ext>
            </a:extLst>
          </p:cNvPr>
          <p:cNvSpPr txBox="1"/>
          <p:nvPr/>
        </p:nvSpPr>
        <p:spPr>
          <a:xfrm>
            <a:off x="1338996" y="6343756"/>
            <a:ext cx="2808174" cy="369332"/>
          </a:xfrm>
          <a:prstGeom prst="rect">
            <a:avLst/>
          </a:prstGeom>
          <a:noFill/>
        </p:spPr>
        <p:txBody>
          <a:bodyPr wrap="square" rtlCol="0">
            <a:spAutoFit/>
          </a:bodyPr>
          <a:lstStyle/>
          <a:p>
            <a:r>
              <a:rPr lang="en-US" dirty="0">
                <a:hlinkClick r:id="rId17"/>
              </a:rPr>
              <a:t>www.sidbi.in</a:t>
            </a:r>
            <a:r>
              <a:rPr lang="en-US" dirty="0"/>
              <a:t> </a:t>
            </a:r>
          </a:p>
        </p:txBody>
      </p:sp>
      <p:pic>
        <p:nvPicPr>
          <p:cNvPr id="19" name="Picture 18" descr="Logo, company name&#10;&#10;Description automatically generated">
            <a:extLst>
              <a:ext uri="{FF2B5EF4-FFF2-40B4-BE49-F238E27FC236}">
                <a16:creationId xmlns:a16="http://schemas.microsoft.com/office/drawing/2014/main" id="{4C7A899C-A896-4E02-8957-4082DC5B095D}"/>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3996616" y="3600561"/>
            <a:ext cx="3691970" cy="1827523"/>
          </a:xfrm>
          <a:prstGeom prst="rect">
            <a:avLst/>
          </a:prstGeom>
        </p:spPr>
      </p:pic>
    </p:spTree>
    <p:extLst>
      <p:ext uri="{BB962C8B-B14F-4D97-AF65-F5344CB8AC3E}">
        <p14:creationId xmlns:p14="http://schemas.microsoft.com/office/powerpoint/2010/main" val="3619257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9536</TotalTime>
  <Words>687</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Arial</vt:lpstr>
      <vt:lpstr>Calibri</vt:lpstr>
      <vt:lpstr>Calibri Light</vt:lpstr>
      <vt:lpstr>Lato</vt:lpstr>
      <vt:lpstr>Rupee Foradian</vt:lpstr>
      <vt:lpstr>Wingdings</vt:lpstr>
      <vt:lpstr>ZapfElliptical711BT-Roman</vt:lpstr>
      <vt:lpstr>ZurichBT-RomanCondensed</vt:lpstr>
      <vt:lpstr>Office Theme</vt:lpstr>
      <vt:lpstr>Custom Design</vt:lpstr>
      <vt:lpstr>PowerPoint Presentation</vt:lpstr>
      <vt:lpstr>PIDPI</vt:lpstr>
      <vt:lpstr>How to file PIDPI Complaint</vt:lpstr>
      <vt:lpstr>Aspects Needs to be avoided while filing PIDPI Complaint</vt:lpstr>
      <vt:lpstr>Timelines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Ramesh Kumar</dc:creator>
  <cp:lastModifiedBy>Ajit Kumar</cp:lastModifiedBy>
  <cp:revision>537</cp:revision>
  <cp:lastPrinted>2023-07-25T06:30:03Z</cp:lastPrinted>
  <dcterms:created xsi:type="dcterms:W3CDTF">2020-10-21T12:26:57Z</dcterms:created>
  <dcterms:modified xsi:type="dcterms:W3CDTF">2023-08-24T09:43:12Z</dcterms:modified>
</cp:coreProperties>
</file>